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7" r:id="rId2"/>
    <p:sldId id="284" r:id="rId3"/>
    <p:sldId id="287" r:id="rId4"/>
    <p:sldId id="288" r:id="rId5"/>
    <p:sldId id="294" r:id="rId6"/>
    <p:sldId id="285" r:id="rId7"/>
    <p:sldId id="291" r:id="rId8"/>
    <p:sldId id="290" r:id="rId9"/>
    <p:sldId id="292" r:id="rId10"/>
    <p:sldId id="293" r:id="rId11"/>
    <p:sldId id="295" r:id="rId12"/>
    <p:sldId id="296" r:id="rId13"/>
    <p:sldId id="28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54"/>
    <a:srgbClr val="B5EEED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C02F-E98D-4598-87CC-8152E866317E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CBCC-5970-4567-BD90-453530AD2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94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C02F-E98D-4598-87CC-8152E866317E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CBCC-5970-4567-BD90-453530AD2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49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C02F-E98D-4598-87CC-8152E866317E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CBCC-5970-4567-BD90-453530AD2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86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C02F-E98D-4598-87CC-8152E866317E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CBCC-5970-4567-BD90-453530AD2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79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C02F-E98D-4598-87CC-8152E866317E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CBCC-5970-4567-BD90-453530AD2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21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C02F-E98D-4598-87CC-8152E866317E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CBCC-5970-4567-BD90-453530AD2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8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C02F-E98D-4598-87CC-8152E866317E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CBCC-5970-4567-BD90-453530AD2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4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C02F-E98D-4598-87CC-8152E866317E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CBCC-5970-4567-BD90-453530AD2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67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C02F-E98D-4598-87CC-8152E866317E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CBCC-5970-4567-BD90-453530AD2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4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C02F-E98D-4598-87CC-8152E866317E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CBCC-5970-4567-BD90-453530AD2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4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C02F-E98D-4598-87CC-8152E866317E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CBCC-5970-4567-BD90-453530AD2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39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bg1"/>
            </a:gs>
            <a:gs pos="43000">
              <a:schemeClr val="bg1"/>
            </a:gs>
            <a:gs pos="74000">
              <a:srgbClr val="B5EEED"/>
            </a:gs>
            <a:gs pos="3825">
              <a:schemeClr val="accent1">
                <a:lumMod val="45000"/>
                <a:lumOff val="55000"/>
              </a:schemeClr>
            </a:gs>
            <a:gs pos="52000">
              <a:schemeClr val="bg1"/>
            </a:gs>
            <a:gs pos="8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0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FC02F-E98D-4598-87CC-8152E866317E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6CBCC-5970-4567-BD90-453530AD2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92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u.iite.unesco.org/publications/3214708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reativecommons.ru/licenses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reativecommons.ru/licenses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3958" y="1390917"/>
            <a:ext cx="10223292" cy="4597759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56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ИКТ в образовании:</a:t>
            </a:r>
          </a:p>
          <a:p>
            <a:r>
              <a:rPr lang="ru-RU" sz="5400" dirty="0" smtClean="0">
                <a:solidFill>
                  <a:srgbClr val="0056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целостный подход к медиа- и информационной грамотности</a:t>
            </a:r>
            <a:endParaRPr lang="ru-RU" sz="5400" dirty="0">
              <a:solidFill>
                <a:srgbClr val="0056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005654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5654"/>
              </a:solidFill>
            </a:endParaRP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Светлана Князева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Институт ЮНЕСКО по информационным технологиям в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образовании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93"/>
            <a:ext cx="2391272" cy="11535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3031" y="6310648"/>
            <a:ext cx="11900079" cy="386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5654"/>
                </a:solidFill>
                <a:latin typeface="Arial Narrow" panose="020B0606020202030204" pitchFamily="34" charset="0"/>
              </a:rPr>
              <a:t>Международная конференция «</a:t>
            </a:r>
            <a:r>
              <a:rPr lang="ru-RU" dirty="0" err="1" smtClean="0">
                <a:solidFill>
                  <a:srgbClr val="005654"/>
                </a:solidFill>
                <a:latin typeface="Arial Narrow" panose="020B0606020202030204" pitchFamily="34" charset="0"/>
              </a:rPr>
              <a:t>Медийно</a:t>
            </a:r>
            <a:r>
              <a:rPr lang="ru-RU" dirty="0" smtClean="0">
                <a:solidFill>
                  <a:srgbClr val="005654"/>
                </a:solidFill>
                <a:latin typeface="Arial Narrow" panose="020B0606020202030204" pitchFamily="34" charset="0"/>
              </a:rPr>
              <a:t>-информационная грамотность и формирование культуры открытого правительства»</a:t>
            </a:r>
            <a:endParaRPr lang="ru-RU" dirty="0">
              <a:solidFill>
                <a:srgbClr val="005654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579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93"/>
            <a:ext cx="2391272" cy="115359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391272" y="-20993"/>
            <a:ext cx="9800728" cy="935393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005654"/>
                </a:solidFill>
                <a:latin typeface="+mn-lt"/>
              </a:rPr>
              <a:t>Медийная</a:t>
            </a:r>
            <a:r>
              <a:rPr lang="ru-RU" sz="2800" b="1" dirty="0" smtClean="0">
                <a:solidFill>
                  <a:srgbClr val="005654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005654"/>
                </a:solidFill>
                <a:latin typeface="+mn-lt"/>
              </a:rPr>
              <a:t>и </a:t>
            </a:r>
            <a:r>
              <a:rPr lang="ru-RU" sz="2800" b="1" dirty="0" smtClean="0">
                <a:solidFill>
                  <a:srgbClr val="005654"/>
                </a:solidFill>
                <a:latin typeface="+mn-lt"/>
              </a:rPr>
              <a:t>информационная грамотность и открытое правительство</a:t>
            </a:r>
            <a:endParaRPr lang="ru-RU" sz="2800" b="1" dirty="0">
              <a:solidFill>
                <a:srgbClr val="005654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031" y="6310648"/>
            <a:ext cx="11900079" cy="386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5654"/>
                </a:solidFill>
                <a:latin typeface="Arial Narrow" panose="020B0606020202030204" pitchFamily="34" charset="0"/>
              </a:rPr>
              <a:t>Международная конференция «</a:t>
            </a:r>
            <a:r>
              <a:rPr lang="ru-RU" dirty="0" err="1" smtClean="0">
                <a:solidFill>
                  <a:srgbClr val="005654"/>
                </a:solidFill>
                <a:latin typeface="Arial Narrow" panose="020B0606020202030204" pitchFamily="34" charset="0"/>
              </a:rPr>
              <a:t>Медийно</a:t>
            </a:r>
            <a:r>
              <a:rPr lang="ru-RU" dirty="0" smtClean="0">
                <a:solidFill>
                  <a:srgbClr val="005654"/>
                </a:solidFill>
                <a:latin typeface="Arial Narrow" panose="020B0606020202030204" pitchFamily="34" charset="0"/>
              </a:rPr>
              <a:t>-информационная грамотность и формирование культуры открытого правительства»</a:t>
            </a:r>
            <a:endParaRPr lang="ru-RU" dirty="0">
              <a:solidFill>
                <a:srgbClr val="005654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61375" y="1313645"/>
            <a:ext cx="9955369" cy="4739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98490" y="1442434"/>
            <a:ext cx="10573555" cy="4301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4361" y="1313645"/>
            <a:ext cx="10642383" cy="456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5654"/>
                </a:solidFill>
              </a:rPr>
              <a:t>Вопросы повестки дня: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5654"/>
                </a:solidFill>
              </a:rPr>
              <a:t>Как </a:t>
            </a:r>
            <a:r>
              <a:rPr lang="ru-RU" sz="2400" dirty="0" err="1" smtClean="0">
                <a:solidFill>
                  <a:srgbClr val="005654"/>
                </a:solidFill>
              </a:rPr>
              <a:t>медийная</a:t>
            </a:r>
            <a:r>
              <a:rPr lang="ru-RU" sz="2400" dirty="0" smtClean="0">
                <a:solidFill>
                  <a:srgbClr val="005654"/>
                </a:solidFill>
              </a:rPr>
              <a:t> и информационная грамотность способствует расширению использования открытых образовательных ресурсов, открытых лицензий и внедрению культуры открытого правительства?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5654"/>
                </a:solidFill>
              </a:rPr>
              <a:t>На каком этапе вводить элементы медиа- и информационной грамотности, связанные с культурой открытого правительства в школьную программу и, соответственно, программу подготовки учителей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5654"/>
                </a:solidFill>
              </a:rPr>
              <a:t>Какие аспекты, связанные с культурой открытого правительства, необходимо интегрировать в </a:t>
            </a:r>
            <a:r>
              <a:rPr lang="ru-RU" sz="2400" dirty="0" err="1" smtClean="0">
                <a:solidFill>
                  <a:srgbClr val="005654"/>
                </a:solidFill>
              </a:rPr>
              <a:t>медийную</a:t>
            </a:r>
            <a:r>
              <a:rPr lang="ru-RU" sz="2400" dirty="0" smtClean="0">
                <a:solidFill>
                  <a:srgbClr val="005654"/>
                </a:solidFill>
              </a:rPr>
              <a:t> и информационную грамотность?</a:t>
            </a: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64532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93"/>
            <a:ext cx="2391272" cy="115359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391272" y="-20993"/>
            <a:ext cx="9800728" cy="935393"/>
          </a:xfrm>
        </p:spPr>
        <p:txBody>
          <a:bodyPr>
            <a:noAutofit/>
          </a:bodyPr>
          <a:lstStyle/>
          <a:p>
            <a:endParaRPr lang="ru-RU" sz="2800" b="1" dirty="0">
              <a:solidFill>
                <a:srgbClr val="005654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031" y="6310648"/>
            <a:ext cx="11900079" cy="386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5654"/>
                </a:solidFill>
                <a:latin typeface="Arial Narrow" panose="020B0606020202030204" pitchFamily="34" charset="0"/>
              </a:rPr>
              <a:t>Международная конференция «</a:t>
            </a:r>
            <a:r>
              <a:rPr lang="ru-RU" dirty="0" err="1" smtClean="0">
                <a:solidFill>
                  <a:srgbClr val="005654"/>
                </a:solidFill>
                <a:latin typeface="Arial Narrow" panose="020B0606020202030204" pitchFamily="34" charset="0"/>
              </a:rPr>
              <a:t>Медийно</a:t>
            </a:r>
            <a:r>
              <a:rPr lang="ru-RU" dirty="0" smtClean="0">
                <a:solidFill>
                  <a:srgbClr val="005654"/>
                </a:solidFill>
                <a:latin typeface="Arial Narrow" panose="020B0606020202030204" pitchFamily="34" charset="0"/>
              </a:rPr>
              <a:t>-информационная грамотность и формирование культуры открытого правительства»</a:t>
            </a:r>
            <a:endParaRPr lang="ru-RU" dirty="0">
              <a:solidFill>
                <a:srgbClr val="005654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4361" y="1548843"/>
            <a:ext cx="10573555" cy="4301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4361" y="1313645"/>
            <a:ext cx="10642383" cy="456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842" y="128789"/>
            <a:ext cx="5823158" cy="608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7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93"/>
            <a:ext cx="2391272" cy="115359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391272" y="-20993"/>
            <a:ext cx="9800728" cy="935393"/>
          </a:xfrm>
        </p:spPr>
        <p:txBody>
          <a:bodyPr>
            <a:noAutofit/>
          </a:bodyPr>
          <a:lstStyle/>
          <a:p>
            <a:endParaRPr lang="ru-RU" sz="2800" b="1" dirty="0">
              <a:solidFill>
                <a:srgbClr val="005654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031" y="6310648"/>
            <a:ext cx="11900079" cy="386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5654"/>
                </a:solidFill>
                <a:latin typeface="Arial Narrow" panose="020B0606020202030204" pitchFamily="34" charset="0"/>
              </a:rPr>
              <a:t>Международная конференция «</a:t>
            </a:r>
            <a:r>
              <a:rPr lang="ru-RU" dirty="0" err="1" smtClean="0">
                <a:solidFill>
                  <a:srgbClr val="005654"/>
                </a:solidFill>
                <a:latin typeface="Arial Narrow" panose="020B0606020202030204" pitchFamily="34" charset="0"/>
              </a:rPr>
              <a:t>Медийно</a:t>
            </a:r>
            <a:r>
              <a:rPr lang="ru-RU" dirty="0" smtClean="0">
                <a:solidFill>
                  <a:srgbClr val="005654"/>
                </a:solidFill>
                <a:latin typeface="Arial Narrow" panose="020B0606020202030204" pitchFamily="34" charset="0"/>
              </a:rPr>
              <a:t>-информационная грамотность и формирование культуры открытого правительства»</a:t>
            </a:r>
            <a:endParaRPr lang="ru-RU" dirty="0">
              <a:solidFill>
                <a:srgbClr val="005654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4361" y="1548843"/>
            <a:ext cx="10573555" cy="4301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4361" y="1313645"/>
            <a:ext cx="10642383" cy="456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837" y="1071562"/>
            <a:ext cx="945832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30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4544" y="1132604"/>
            <a:ext cx="10605655" cy="4754209"/>
          </a:xfrm>
        </p:spPr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5654"/>
                </a:solidFill>
              </a:rPr>
              <a:t>Благодарю за внимание!</a:t>
            </a:r>
            <a:endParaRPr lang="en-US" dirty="0" smtClean="0">
              <a:solidFill>
                <a:srgbClr val="005654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5654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005654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5654"/>
                </a:solidFill>
              </a:rPr>
              <a:t>Все публикации доступны на http://iite.unesco.org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5654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5654"/>
                </a:solidFill>
              </a:rPr>
              <a:t>s.knyazeva@unesco.org</a:t>
            </a:r>
          </a:p>
          <a:p>
            <a:endParaRPr lang="en-US" dirty="0">
              <a:solidFill>
                <a:srgbClr val="005654"/>
              </a:solidFill>
            </a:endParaRPr>
          </a:p>
          <a:p>
            <a:endParaRPr lang="en-US" dirty="0" smtClean="0">
              <a:solidFill>
                <a:srgbClr val="005654"/>
              </a:solidFill>
            </a:endParaRPr>
          </a:p>
          <a:p>
            <a:r>
              <a:rPr lang="en-US" dirty="0" smtClean="0">
                <a:solidFill>
                  <a:srgbClr val="005654"/>
                </a:solidFill>
              </a:rPr>
              <a:t>		</a:t>
            </a:r>
            <a:endParaRPr lang="ru-RU" dirty="0" smtClean="0">
              <a:solidFill>
                <a:srgbClr val="005654"/>
              </a:solidFill>
            </a:endParaRPr>
          </a:p>
          <a:p>
            <a:endParaRPr lang="ru-RU" dirty="0">
              <a:solidFill>
                <a:srgbClr val="005654"/>
              </a:solidFill>
            </a:endParaRPr>
          </a:p>
          <a:p>
            <a:r>
              <a:rPr lang="ru-RU" dirty="0" smtClean="0">
                <a:solidFill>
                  <a:srgbClr val="005654"/>
                </a:solidFill>
              </a:rPr>
              <a:t>	</a:t>
            </a:r>
            <a:r>
              <a:rPr lang="en-US" dirty="0" smtClean="0">
                <a:solidFill>
                  <a:srgbClr val="005654"/>
                </a:solidFill>
              </a:rPr>
              <a:t>This presentation is licensed under the Creative Commons Attribution-</a:t>
            </a:r>
            <a:r>
              <a:rPr lang="en-US" dirty="0" err="1" smtClean="0">
                <a:solidFill>
                  <a:srgbClr val="005654"/>
                </a:solidFill>
              </a:rPr>
              <a:t>ShareAlike</a:t>
            </a:r>
            <a:r>
              <a:rPr lang="en-US" dirty="0" smtClean="0">
                <a:solidFill>
                  <a:srgbClr val="005654"/>
                </a:solidFill>
              </a:rPr>
              <a:t> (BY-SA) 4.0 license</a:t>
            </a:r>
            <a:endParaRPr lang="ru-RU" dirty="0" smtClean="0">
              <a:solidFill>
                <a:srgbClr val="005654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93"/>
            <a:ext cx="2391272" cy="115359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94" y="5082739"/>
            <a:ext cx="1714299" cy="5360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3031" y="6310648"/>
            <a:ext cx="11900079" cy="386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5654"/>
                </a:solidFill>
                <a:latin typeface="Arial Narrow" panose="020B0606020202030204" pitchFamily="34" charset="0"/>
              </a:rPr>
              <a:t>Международная конференция «</a:t>
            </a:r>
            <a:r>
              <a:rPr lang="ru-RU" dirty="0" err="1" smtClean="0">
                <a:solidFill>
                  <a:srgbClr val="005654"/>
                </a:solidFill>
                <a:latin typeface="Arial Narrow" panose="020B0606020202030204" pitchFamily="34" charset="0"/>
              </a:rPr>
              <a:t>Медийно</a:t>
            </a:r>
            <a:r>
              <a:rPr lang="ru-RU" dirty="0" smtClean="0">
                <a:solidFill>
                  <a:srgbClr val="005654"/>
                </a:solidFill>
                <a:latin typeface="Arial Narrow" panose="020B0606020202030204" pitchFamily="34" charset="0"/>
              </a:rPr>
              <a:t>-информационная грамотность и формирование культуры открытого правительства»</a:t>
            </a:r>
            <a:endParaRPr lang="ru-RU" dirty="0">
              <a:solidFill>
                <a:srgbClr val="005654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91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9252" y="1352281"/>
            <a:ext cx="10178322" cy="4881093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ЮНЕСКО поддерживает и пропагандирует идею грамотности как неотъемлемой части права на образование в условиях, когда  информация, ИКТ и СМИ играют важнейшую роль в создании грамотного общества. </a:t>
            </a:r>
          </a:p>
          <a:p>
            <a:pPr algn="l"/>
            <a:r>
              <a:rPr lang="ru-RU" dirty="0"/>
              <a:t>Конференции ЮНЕСКО: </a:t>
            </a:r>
            <a:endParaRPr lang="ru-R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err="1" smtClean="0"/>
              <a:t>Грюнвальд</a:t>
            </a:r>
            <a:r>
              <a:rPr lang="ru-RU" dirty="0" smtClean="0"/>
              <a:t> </a:t>
            </a:r>
            <a:r>
              <a:rPr lang="ru-RU" dirty="0"/>
              <a:t>(1982 г.), </a:t>
            </a:r>
            <a:endParaRPr lang="ru-R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Вена </a:t>
            </a:r>
            <a:r>
              <a:rPr lang="ru-RU" dirty="0"/>
              <a:t>(1999 г.), </a:t>
            </a:r>
            <a:endParaRPr lang="ru-R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Севилья </a:t>
            </a:r>
            <a:r>
              <a:rPr lang="ru-RU" dirty="0"/>
              <a:t>(2002 г.), </a:t>
            </a:r>
            <a:endParaRPr lang="ru-R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Александрия </a:t>
            </a:r>
            <a:r>
              <a:rPr lang="ru-RU" dirty="0"/>
              <a:t>(2005 г.) – Александрийская декларация, </a:t>
            </a:r>
            <a:endParaRPr lang="ru-R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Париж </a:t>
            </a:r>
            <a:r>
              <a:rPr lang="ru-RU" dirty="0"/>
              <a:t>(2007 г.) – Парижская </a:t>
            </a:r>
            <a:r>
              <a:rPr lang="ru-RU" dirty="0" smtClean="0"/>
              <a:t>повестка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Москва (2012 г.) – Московская декларация о медиа и информационной грамотности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93"/>
            <a:ext cx="2391272" cy="115359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391272" y="-20993"/>
            <a:ext cx="9800728" cy="93539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5654"/>
                </a:solidFill>
                <a:latin typeface="+mn-lt"/>
              </a:rPr>
              <a:t>Медиа- и информационная грамотность в деятельности ЮНЕСКО</a:t>
            </a:r>
            <a:endParaRPr lang="ru-RU" sz="2800" b="1" dirty="0">
              <a:solidFill>
                <a:srgbClr val="005654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031" y="6310648"/>
            <a:ext cx="11900079" cy="386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5654"/>
                </a:solidFill>
                <a:latin typeface="Arial Narrow" panose="020B0606020202030204" pitchFamily="34" charset="0"/>
              </a:rPr>
              <a:t>Международная конференция «</a:t>
            </a:r>
            <a:r>
              <a:rPr lang="ru-RU" dirty="0" err="1" smtClean="0">
                <a:solidFill>
                  <a:srgbClr val="005654"/>
                </a:solidFill>
                <a:latin typeface="Arial Narrow" panose="020B0606020202030204" pitchFamily="34" charset="0"/>
              </a:rPr>
              <a:t>Медийно</a:t>
            </a:r>
            <a:r>
              <a:rPr lang="ru-RU" dirty="0" smtClean="0">
                <a:solidFill>
                  <a:srgbClr val="005654"/>
                </a:solidFill>
                <a:latin typeface="Arial Narrow" panose="020B0606020202030204" pitchFamily="34" charset="0"/>
              </a:rPr>
              <a:t>-информационная грамотность и формирование культуры открытого правительства»</a:t>
            </a:r>
            <a:endParaRPr lang="ru-RU" dirty="0">
              <a:solidFill>
                <a:srgbClr val="005654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07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9253" y="1352281"/>
            <a:ext cx="5287306" cy="488109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Программа ЮНЕСКО обучения педагогов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медийной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и  информационной грамотности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развитие системы компетенций и содействие в разработке учебных программ по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медийной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и информационной грамотности в контексте образовательных систем различных стран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93"/>
            <a:ext cx="2391272" cy="115359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391272" y="-20993"/>
            <a:ext cx="9800728" cy="93539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5654"/>
                </a:solidFill>
                <a:latin typeface="+mn-lt"/>
              </a:rPr>
              <a:t>Медиа и информационная грамотность в деятельности ЮНЕСКО</a:t>
            </a:r>
            <a:endParaRPr lang="ru-RU" sz="2800" b="1" dirty="0">
              <a:solidFill>
                <a:srgbClr val="005654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031" y="6310648"/>
            <a:ext cx="11900079" cy="386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5654"/>
                </a:solidFill>
                <a:latin typeface="Arial Narrow" panose="020B0606020202030204" pitchFamily="34" charset="0"/>
              </a:rPr>
              <a:t>Международная конференция «</a:t>
            </a:r>
            <a:r>
              <a:rPr lang="ru-RU" dirty="0" err="1" smtClean="0">
                <a:solidFill>
                  <a:srgbClr val="005654"/>
                </a:solidFill>
                <a:latin typeface="Arial Narrow" panose="020B0606020202030204" pitchFamily="34" charset="0"/>
              </a:rPr>
              <a:t>Медийно</a:t>
            </a:r>
            <a:r>
              <a:rPr lang="ru-RU" dirty="0" smtClean="0">
                <a:solidFill>
                  <a:srgbClr val="005654"/>
                </a:solidFill>
                <a:latin typeface="Arial Narrow" panose="020B0606020202030204" pitchFamily="34" charset="0"/>
              </a:rPr>
              <a:t>-информационная грамотность и формирование культуры открытого правительства»</a:t>
            </a:r>
            <a:endParaRPr lang="ru-RU" dirty="0">
              <a:solidFill>
                <a:srgbClr val="005654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Объект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8230" y="1168519"/>
            <a:ext cx="3511212" cy="490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53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9252" y="1352281"/>
            <a:ext cx="6253221" cy="488109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Термин «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медийная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и информационная грамотность» «определяет основные компетенции, необходимые для  эффективного использования медиа и других поставщиков информации и развития навыков критического мышления и обучения на протяжении всей жизни для общения и реализации активной гражданской позиции» (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hlinkClick r:id="rId2"/>
              </a:rPr>
              <a:t>Педагогические аспекты формирования </a:t>
            </a:r>
            <a:r>
              <a:rPr lang="ru-RU" u="sng" dirty="0" err="1">
                <a:solidFill>
                  <a:schemeClr val="tx2">
                    <a:lumMod val="75000"/>
                  </a:schemeClr>
                </a:solidFill>
                <a:hlinkClick r:id="rId2"/>
              </a:rPr>
              <a:t>медийной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hlinkClick r:id="rId2"/>
              </a:rPr>
              <a:t> и информационной грамотности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ЮНЕСКО, 2012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93"/>
            <a:ext cx="2391272" cy="115359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391272" y="-20993"/>
            <a:ext cx="9800728" cy="93539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5654"/>
                </a:solidFill>
                <a:latin typeface="+mn-lt"/>
              </a:rPr>
              <a:t>Медиа и информационная грамотность в деятельности ИИТО ЮНЕСКО</a:t>
            </a:r>
            <a:endParaRPr lang="ru-RU" sz="2800" b="1" dirty="0">
              <a:solidFill>
                <a:srgbClr val="005654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031" y="6310648"/>
            <a:ext cx="11900079" cy="386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5654"/>
                </a:solidFill>
                <a:latin typeface="Arial Narrow" panose="020B0606020202030204" pitchFamily="34" charset="0"/>
              </a:rPr>
              <a:t>Международная конференция «</a:t>
            </a:r>
            <a:r>
              <a:rPr lang="ru-RU" dirty="0" err="1" smtClean="0">
                <a:solidFill>
                  <a:srgbClr val="005654"/>
                </a:solidFill>
                <a:latin typeface="Arial Narrow" panose="020B0606020202030204" pitchFamily="34" charset="0"/>
              </a:rPr>
              <a:t>Медийно</a:t>
            </a:r>
            <a:r>
              <a:rPr lang="ru-RU" dirty="0" smtClean="0">
                <a:solidFill>
                  <a:srgbClr val="005654"/>
                </a:solidFill>
                <a:latin typeface="Arial Narrow" panose="020B0606020202030204" pitchFamily="34" charset="0"/>
              </a:rPr>
              <a:t>-информационная грамотность и формирование культуры открытого правительства»</a:t>
            </a:r>
            <a:endParaRPr lang="ru-RU" dirty="0">
              <a:solidFill>
                <a:srgbClr val="005654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5" descr="http://www.iite.unesco.org/image.php?mode=fit&amp;height=300&amp;width=300&amp;image=./pics/publications/en/covers/32147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65" y="909856"/>
            <a:ext cx="2304256" cy="333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Объект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21465" y="2947544"/>
            <a:ext cx="2376513" cy="343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4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93"/>
            <a:ext cx="2391272" cy="115359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391272" y="-20993"/>
            <a:ext cx="9800728" cy="93539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5654"/>
                </a:solidFill>
                <a:latin typeface="+mn-lt"/>
              </a:rPr>
              <a:t>Медиа и информационная грамотность в деятельности ИИТО ЮНЕСКО</a:t>
            </a:r>
            <a:endParaRPr lang="ru-RU" sz="2800" b="1" dirty="0">
              <a:solidFill>
                <a:srgbClr val="005654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031" y="6310648"/>
            <a:ext cx="11900079" cy="386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5654"/>
                </a:solidFill>
                <a:latin typeface="Arial Narrow" panose="020B0606020202030204" pitchFamily="34" charset="0"/>
              </a:rPr>
              <a:t>Международная конференция «</a:t>
            </a:r>
            <a:r>
              <a:rPr lang="ru-RU" dirty="0" err="1" smtClean="0">
                <a:solidFill>
                  <a:srgbClr val="005654"/>
                </a:solidFill>
                <a:latin typeface="Arial Narrow" panose="020B0606020202030204" pitchFamily="34" charset="0"/>
              </a:rPr>
              <a:t>Медийно</a:t>
            </a:r>
            <a:r>
              <a:rPr lang="ru-RU" dirty="0" smtClean="0">
                <a:solidFill>
                  <a:srgbClr val="005654"/>
                </a:solidFill>
                <a:latin typeface="Arial Narrow" panose="020B0606020202030204" pitchFamily="34" charset="0"/>
              </a:rPr>
              <a:t>-информационная грамотность и формирование культуры открытого правительства»</a:t>
            </a:r>
            <a:endParaRPr lang="ru-RU" dirty="0">
              <a:solidFill>
                <a:srgbClr val="005654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088" y="1196752"/>
            <a:ext cx="3151347" cy="49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320" y="1196752"/>
            <a:ext cx="3177294" cy="489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135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9252" y="1352281"/>
            <a:ext cx="10178322" cy="4881093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err="1" smtClean="0"/>
              <a:t>Медийная</a:t>
            </a:r>
            <a:r>
              <a:rPr lang="ru-RU" dirty="0" smtClean="0"/>
              <a:t> </a:t>
            </a:r>
            <a:r>
              <a:rPr lang="ru-RU" dirty="0"/>
              <a:t>грамотность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Информационная грамотность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Свобода самовыражения и информационная грамотность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Библиотечная грамотность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Новостная грамотность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Компьютерная грамотность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Интернет-грамотность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Цифровая грамотность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err="1"/>
              <a:t>Кинограмотность</a:t>
            </a:r>
            <a:endParaRPr lang="ru-R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Грамотность в использовании </a:t>
            </a:r>
            <a:r>
              <a:rPr lang="ru-RU" dirty="0" err="1"/>
              <a:t>элект</a:t>
            </a:r>
            <a:r>
              <a:rPr lang="ru-RU" dirty="0"/>
              <a:t> </a:t>
            </a:r>
            <a:r>
              <a:rPr lang="ru-RU" dirty="0" err="1"/>
              <a:t>ронных</a:t>
            </a:r>
            <a:r>
              <a:rPr lang="ru-RU" dirty="0"/>
              <a:t> игр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Телевизионная грамотность, грамотность в сфере </a:t>
            </a:r>
            <a:r>
              <a:rPr lang="ru-RU" dirty="0" smtClean="0"/>
              <a:t>рекламы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93"/>
            <a:ext cx="2391272" cy="115359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391272" y="-20993"/>
            <a:ext cx="9800728" cy="93539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5654"/>
                </a:solidFill>
                <a:latin typeface="+mn-lt"/>
              </a:rPr>
              <a:t>Основные </a:t>
            </a:r>
            <a:r>
              <a:rPr lang="ru-RU" sz="2800" b="1" dirty="0" smtClean="0">
                <a:solidFill>
                  <a:srgbClr val="005654"/>
                </a:solidFill>
                <a:latin typeface="+mn-lt"/>
              </a:rPr>
              <a:t>компоненты понятия </a:t>
            </a:r>
            <a:r>
              <a:rPr lang="ru-RU" sz="2800" b="1" dirty="0">
                <a:solidFill>
                  <a:srgbClr val="005654"/>
                </a:solidFill>
                <a:latin typeface="+mn-lt"/>
              </a:rPr>
              <a:t>«</a:t>
            </a:r>
            <a:r>
              <a:rPr lang="ru-RU" sz="2800" b="1" dirty="0" err="1">
                <a:solidFill>
                  <a:srgbClr val="005654"/>
                </a:solidFill>
                <a:latin typeface="+mn-lt"/>
              </a:rPr>
              <a:t>медийной</a:t>
            </a:r>
            <a:r>
              <a:rPr lang="ru-RU" sz="2800" b="1" dirty="0">
                <a:solidFill>
                  <a:srgbClr val="005654"/>
                </a:solidFill>
                <a:latin typeface="+mn-lt"/>
              </a:rPr>
              <a:t> и информационной грамотности» ЮНЕСКО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3031" y="6310648"/>
            <a:ext cx="11900079" cy="386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5654"/>
                </a:solidFill>
                <a:latin typeface="Arial Narrow" panose="020B0606020202030204" pitchFamily="34" charset="0"/>
              </a:rPr>
              <a:t>Международная конференция «</a:t>
            </a:r>
            <a:r>
              <a:rPr lang="ru-RU" dirty="0" err="1" smtClean="0">
                <a:solidFill>
                  <a:srgbClr val="005654"/>
                </a:solidFill>
                <a:latin typeface="Arial Narrow" panose="020B0606020202030204" pitchFamily="34" charset="0"/>
              </a:rPr>
              <a:t>Медийно</a:t>
            </a:r>
            <a:r>
              <a:rPr lang="ru-RU" dirty="0" smtClean="0">
                <a:solidFill>
                  <a:srgbClr val="005654"/>
                </a:solidFill>
                <a:latin typeface="Arial Narrow" panose="020B0606020202030204" pitchFamily="34" charset="0"/>
              </a:rPr>
              <a:t>-информационная грамотность и формирование культуры открытого правительства»</a:t>
            </a:r>
            <a:endParaRPr lang="ru-RU" dirty="0">
              <a:solidFill>
                <a:srgbClr val="005654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0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9252" y="1352281"/>
            <a:ext cx="10178322" cy="488109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ЮНЕСКО </a:t>
            </a:r>
            <a:r>
              <a:rPr lang="ru-RU" dirty="0"/>
              <a:t>содействует продвижению открытых образовательных ресурсов (ООР) с 2002 г. В интересах обеспечения более широкого доступа к качественному образованию и обучению на протяжении всей жизни (</a:t>
            </a:r>
            <a:r>
              <a:rPr lang="ru-RU" dirty="0" err="1"/>
              <a:t>Forum</a:t>
            </a:r>
            <a:r>
              <a:rPr lang="ru-RU" dirty="0"/>
              <a:t> </a:t>
            </a:r>
            <a:r>
              <a:rPr lang="ru-RU" dirty="0" err="1"/>
              <a:t>on</a:t>
            </a:r>
            <a:r>
              <a:rPr lang="ru-RU" dirty="0"/>
              <a:t> </a:t>
            </a:r>
            <a:r>
              <a:rPr lang="ru-RU" dirty="0" err="1"/>
              <a:t>Open</a:t>
            </a:r>
            <a:r>
              <a:rPr lang="ru-RU" dirty="0"/>
              <a:t> </a:t>
            </a:r>
            <a:r>
              <a:rPr lang="ru-RU" dirty="0" err="1"/>
              <a:t>Courseware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Developing</a:t>
            </a:r>
            <a:r>
              <a:rPr lang="ru-RU" dirty="0"/>
              <a:t> </a:t>
            </a:r>
            <a:r>
              <a:rPr lang="ru-RU" dirty="0" err="1"/>
              <a:t>Countries</a:t>
            </a:r>
            <a:r>
              <a:rPr lang="ru-RU" dirty="0"/>
              <a:t>, UNESCO, </a:t>
            </a:r>
            <a:r>
              <a:rPr lang="ru-RU" dirty="0" err="1"/>
              <a:t>Paris</a:t>
            </a:r>
            <a:r>
              <a:rPr lang="ru-RU" dirty="0"/>
              <a:t>, 1-3 </a:t>
            </a:r>
            <a:r>
              <a:rPr lang="ru-RU" dirty="0" err="1"/>
              <a:t>July</a:t>
            </a:r>
            <a:r>
              <a:rPr lang="ru-RU" dirty="0"/>
              <a:t>, 2002).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20-22 июня 2012 г. - Всемирный Конгресс по открытым образовательным ресурсам. Министры образования и представители государств-членов ЮНЕСКО  одобрили Парижскую </a:t>
            </a:r>
            <a:r>
              <a:rPr lang="ru-RU" dirty="0" smtClean="0"/>
              <a:t>Декларацию </a:t>
            </a:r>
            <a:r>
              <a:rPr lang="ru-RU" dirty="0"/>
              <a:t>по ООР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93"/>
            <a:ext cx="2391272" cy="115359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391272" y="-20993"/>
            <a:ext cx="9800728" cy="935393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005654"/>
                </a:solidFill>
                <a:latin typeface="+mn-lt"/>
              </a:rPr>
              <a:t>Медийная</a:t>
            </a:r>
            <a:r>
              <a:rPr lang="ru-RU" sz="2800" b="1" dirty="0" smtClean="0">
                <a:solidFill>
                  <a:srgbClr val="005654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005654"/>
                </a:solidFill>
                <a:latin typeface="+mn-lt"/>
              </a:rPr>
              <a:t>и </a:t>
            </a:r>
            <a:r>
              <a:rPr lang="ru-RU" sz="2800" b="1" dirty="0" smtClean="0">
                <a:solidFill>
                  <a:srgbClr val="005654"/>
                </a:solidFill>
                <a:latin typeface="+mn-lt"/>
              </a:rPr>
              <a:t>информационная грамотность и ООР </a:t>
            </a:r>
            <a:endParaRPr lang="ru-RU" sz="2800" b="1" dirty="0">
              <a:solidFill>
                <a:srgbClr val="005654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031" y="6310648"/>
            <a:ext cx="11900079" cy="386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5654"/>
                </a:solidFill>
                <a:latin typeface="Arial Narrow" panose="020B0606020202030204" pitchFamily="34" charset="0"/>
              </a:rPr>
              <a:t>Международная конференция «</a:t>
            </a:r>
            <a:r>
              <a:rPr lang="ru-RU" dirty="0" err="1" smtClean="0">
                <a:solidFill>
                  <a:srgbClr val="005654"/>
                </a:solidFill>
                <a:latin typeface="Arial Narrow" panose="020B0606020202030204" pitchFamily="34" charset="0"/>
              </a:rPr>
              <a:t>Медийно</a:t>
            </a:r>
            <a:r>
              <a:rPr lang="ru-RU" dirty="0" smtClean="0">
                <a:solidFill>
                  <a:srgbClr val="005654"/>
                </a:solidFill>
                <a:latin typeface="Arial Narrow" panose="020B0606020202030204" pitchFamily="34" charset="0"/>
              </a:rPr>
              <a:t>-информационная грамотность и формирование культуры открытого правительства»</a:t>
            </a:r>
            <a:endParaRPr lang="ru-RU" dirty="0">
              <a:solidFill>
                <a:srgbClr val="005654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807" y="4452569"/>
            <a:ext cx="2952577" cy="135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874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93"/>
            <a:ext cx="2391272" cy="115359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391272" y="-20993"/>
            <a:ext cx="9800728" cy="935393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005654"/>
                </a:solidFill>
                <a:latin typeface="+mn-lt"/>
              </a:rPr>
              <a:t>Медийная</a:t>
            </a:r>
            <a:r>
              <a:rPr lang="ru-RU" sz="2800" b="1" dirty="0" smtClean="0">
                <a:solidFill>
                  <a:srgbClr val="005654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005654"/>
                </a:solidFill>
                <a:latin typeface="+mn-lt"/>
              </a:rPr>
              <a:t>и </a:t>
            </a:r>
            <a:r>
              <a:rPr lang="ru-RU" sz="2800" b="1" dirty="0" smtClean="0">
                <a:solidFill>
                  <a:srgbClr val="005654"/>
                </a:solidFill>
                <a:latin typeface="+mn-lt"/>
              </a:rPr>
              <a:t>информационная грамотность и открытые лицензии </a:t>
            </a:r>
            <a:endParaRPr lang="ru-RU" sz="2800" b="1" dirty="0">
              <a:solidFill>
                <a:srgbClr val="005654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031" y="6310648"/>
            <a:ext cx="11900079" cy="386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5654"/>
                </a:solidFill>
                <a:latin typeface="Arial Narrow" panose="020B0606020202030204" pitchFamily="34" charset="0"/>
              </a:rPr>
              <a:t>Международная конференция «</a:t>
            </a:r>
            <a:r>
              <a:rPr lang="ru-RU" dirty="0" err="1" smtClean="0">
                <a:solidFill>
                  <a:srgbClr val="005654"/>
                </a:solidFill>
                <a:latin typeface="Arial Narrow" panose="020B0606020202030204" pitchFamily="34" charset="0"/>
              </a:rPr>
              <a:t>Медийно</a:t>
            </a:r>
            <a:r>
              <a:rPr lang="ru-RU" dirty="0" smtClean="0">
                <a:solidFill>
                  <a:srgbClr val="005654"/>
                </a:solidFill>
                <a:latin typeface="Arial Narrow" panose="020B0606020202030204" pitchFamily="34" charset="0"/>
              </a:rPr>
              <a:t>-информационная грамотность и формирование культуры открытого правительства»</a:t>
            </a:r>
            <a:endParaRPr lang="ru-RU" dirty="0">
              <a:solidFill>
                <a:srgbClr val="005654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5" y="1375969"/>
            <a:ext cx="4649135" cy="488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854" y="1413372"/>
            <a:ext cx="4804663" cy="477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6623127" y="827886"/>
            <a:ext cx="40771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</a:t>
            </a:r>
            <a:r>
              <a:rPr lang="ru-RU" dirty="0">
                <a:hlinkClick r:id="rId5"/>
              </a:rPr>
              <a:t>://</a:t>
            </a:r>
            <a:r>
              <a:rPr lang="en-US" dirty="0" err="1">
                <a:hlinkClick r:id="rId5"/>
              </a:rPr>
              <a:t>creativecommons</a:t>
            </a:r>
            <a:r>
              <a:rPr lang="ru-RU" dirty="0">
                <a:hlinkClick r:id="rId5"/>
              </a:rPr>
              <a:t>.</a:t>
            </a:r>
            <a:r>
              <a:rPr lang="en-US" dirty="0" err="1">
                <a:hlinkClick r:id="rId5"/>
              </a:rPr>
              <a:t>ru</a:t>
            </a:r>
            <a:r>
              <a:rPr lang="ru-RU" dirty="0">
                <a:hlinkClick r:id="rId5"/>
              </a:rPr>
              <a:t>/</a:t>
            </a:r>
            <a:r>
              <a:rPr lang="en-US" dirty="0">
                <a:hlinkClick r:id="rId5"/>
              </a:rPr>
              <a:t>licenses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23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93"/>
            <a:ext cx="2391272" cy="115359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391272" y="-20993"/>
            <a:ext cx="9800728" cy="935393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005654"/>
                </a:solidFill>
                <a:latin typeface="+mn-lt"/>
              </a:rPr>
              <a:t>Медийная</a:t>
            </a:r>
            <a:r>
              <a:rPr lang="ru-RU" sz="2800" b="1" dirty="0" smtClean="0">
                <a:solidFill>
                  <a:srgbClr val="005654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005654"/>
                </a:solidFill>
                <a:latin typeface="+mn-lt"/>
              </a:rPr>
              <a:t>и </a:t>
            </a:r>
            <a:r>
              <a:rPr lang="ru-RU" sz="2800" b="1" dirty="0" smtClean="0">
                <a:solidFill>
                  <a:srgbClr val="005654"/>
                </a:solidFill>
                <a:latin typeface="+mn-lt"/>
              </a:rPr>
              <a:t>информационная грамотность и открытые лицензии </a:t>
            </a:r>
            <a:endParaRPr lang="ru-RU" sz="2800" b="1" dirty="0">
              <a:solidFill>
                <a:srgbClr val="005654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031" y="6310648"/>
            <a:ext cx="11900079" cy="386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5654"/>
                </a:solidFill>
                <a:latin typeface="Arial Narrow" panose="020B0606020202030204" pitchFamily="34" charset="0"/>
              </a:rPr>
              <a:t>Международная конференция «</a:t>
            </a:r>
            <a:r>
              <a:rPr lang="ru-RU" dirty="0" err="1" smtClean="0">
                <a:solidFill>
                  <a:srgbClr val="005654"/>
                </a:solidFill>
                <a:latin typeface="Arial Narrow" panose="020B0606020202030204" pitchFamily="34" charset="0"/>
              </a:rPr>
              <a:t>Медийно</a:t>
            </a:r>
            <a:r>
              <a:rPr lang="ru-RU" dirty="0" smtClean="0">
                <a:solidFill>
                  <a:srgbClr val="005654"/>
                </a:solidFill>
                <a:latin typeface="Arial Narrow" panose="020B0606020202030204" pitchFamily="34" charset="0"/>
              </a:rPr>
              <a:t>-информационная грамотность и формирование культуры открытого правительства»</a:t>
            </a:r>
            <a:endParaRPr lang="ru-RU" dirty="0">
              <a:solidFill>
                <a:srgbClr val="005654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20" y="1319138"/>
            <a:ext cx="4779442" cy="418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558" y="1328217"/>
            <a:ext cx="4744756" cy="410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7267072" y="878830"/>
            <a:ext cx="3698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</a:t>
            </a:r>
            <a:r>
              <a:rPr lang="ru-RU" dirty="0">
                <a:hlinkClick r:id="rId5"/>
              </a:rPr>
              <a:t>://</a:t>
            </a:r>
            <a:r>
              <a:rPr lang="en-US" dirty="0" err="1">
                <a:hlinkClick r:id="rId5"/>
              </a:rPr>
              <a:t>creativecommons</a:t>
            </a:r>
            <a:r>
              <a:rPr lang="ru-RU" dirty="0">
                <a:hlinkClick r:id="rId5"/>
              </a:rPr>
              <a:t>.</a:t>
            </a:r>
            <a:r>
              <a:rPr lang="en-US" dirty="0" err="1">
                <a:hlinkClick r:id="rId5"/>
              </a:rPr>
              <a:t>ru</a:t>
            </a:r>
            <a:r>
              <a:rPr lang="ru-RU" dirty="0">
                <a:hlinkClick r:id="rId5"/>
              </a:rPr>
              <a:t>/</a:t>
            </a:r>
            <a:r>
              <a:rPr lang="en-US" dirty="0">
                <a:hlinkClick r:id="rId5"/>
              </a:rPr>
              <a:t>licenses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963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584</Words>
  <Application>Microsoft Office PowerPoint</Application>
  <PresentationFormat>Широкоэкранный</PresentationFormat>
  <Paragraphs>70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Tahoma</vt:lpstr>
      <vt:lpstr>Тема Office</vt:lpstr>
      <vt:lpstr>Презентация PowerPoint</vt:lpstr>
      <vt:lpstr>Медиа- и информационная грамотность в деятельности ЮНЕСКО</vt:lpstr>
      <vt:lpstr>Медиа и информационная грамотность в деятельности ЮНЕСКО</vt:lpstr>
      <vt:lpstr>Медиа и информационная грамотность в деятельности ИИТО ЮНЕСКО</vt:lpstr>
      <vt:lpstr>Медиа и информационная грамотность в деятельности ИИТО ЮНЕСКО</vt:lpstr>
      <vt:lpstr>Основные компоненты понятия «медийной и информационной грамотности» ЮНЕСКО </vt:lpstr>
      <vt:lpstr>Медийная и информационная грамотность и ООР </vt:lpstr>
      <vt:lpstr>Медийная и информационная грамотность и открытые лицензии </vt:lpstr>
      <vt:lpstr>Медийная и информационная грамотность и открытые лицензии </vt:lpstr>
      <vt:lpstr>Медийная и информационная грамотность и открытое правительство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user</cp:lastModifiedBy>
  <cp:revision>46</cp:revision>
  <dcterms:created xsi:type="dcterms:W3CDTF">2016-04-12T08:23:08Z</dcterms:created>
  <dcterms:modified xsi:type="dcterms:W3CDTF">2016-06-08T11:40:36Z</dcterms:modified>
</cp:coreProperties>
</file>