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0" r:id="rId7"/>
    <p:sldId id="262" r:id="rId8"/>
    <p:sldId id="265" r:id="rId9"/>
    <p:sldId id="270" r:id="rId10"/>
    <p:sldId id="271" r:id="rId11"/>
    <p:sldId id="274" r:id="rId12"/>
    <p:sldId id="277" r:id="rId13"/>
    <p:sldId id="278" r:id="rId14"/>
    <p:sldId id="279" r:id="rId15"/>
    <p:sldId id="280" r:id="rId16"/>
    <p:sldId id="281" r:id="rId17"/>
    <p:sldId id="282" r:id="rId18"/>
    <p:sldId id="283" r:id="rId19"/>
    <p:sldId id="284" r:id="rId20"/>
    <p:sldId id="285" r:id="rId21"/>
    <p:sldId id="266"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1" d="100"/>
          <a:sy n="121" d="100"/>
        </p:scale>
        <p:origin x="-128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08/06/16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08/06/16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08/06/16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08/06/16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8E36636D-D922-432D-A958-524484B5923D}" type="datetimeFigureOut">
              <a:rPr lang="en-US" smtClean="0"/>
              <a:pPr/>
              <a:t>08/06/16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08/06/16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08/06/16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08/06/16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08/06/16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smtClean="0"/>
              <a:pPr/>
              <a:t>08/06/16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smtClean="0"/>
              <a:pPr/>
              <a:t>08/06/16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08/06/16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‹n.›</a:t>
            </a:fld>
            <a:endParaRPr lang="en-US"/>
          </a:p>
        </p:txBody>
      </p:sp>
      <p:pic>
        <p:nvPicPr>
          <p:cNvPr id="7" name="Immagine 6" descr="logo grande.pd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25287" y="6093965"/>
            <a:ext cx="1018713" cy="764035"/>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tionary.org/wiki/%E1%BC%84%CF%81%CF%87%CF%89" TargetMode="External"/><Relationship Id="rId4" Type="http://schemas.openxmlformats.org/officeDocument/2006/relationships/hyperlink" Target="http://en.wiktionary.org/wiki/%E1%BC%80%CF%81%CE%B9%CF%83%CF%84%CE%BF%CE%BA%CF%81%CE%B1%CF%84%CE%AF%CE%B1" TargetMode="External"/><Relationship Id="rId1" Type="http://schemas.openxmlformats.org/officeDocument/2006/relationships/slideLayout" Target="../slideLayouts/slideLayout2.xml"/><Relationship Id="rId2" Type="http://schemas.openxmlformats.org/officeDocument/2006/relationships/hyperlink" Target="http://en.wiktionary.org/wiki/%CE%BC%CE%BF%CE%BD%CE%AC%CF%81%CF%87%CE%B7%CF%8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57554"/>
            <a:ext cx="7772400" cy="1470025"/>
          </a:xfrm>
        </p:spPr>
        <p:txBody>
          <a:bodyPr>
            <a:noAutofit/>
          </a:bodyPr>
          <a:lstStyle/>
          <a:p>
            <a:r>
              <a:rPr lang="en-GB" sz="3200" dirty="0"/>
              <a:t>International Conference</a:t>
            </a:r>
            <a:r>
              <a:rPr lang="it-IT" sz="3200" dirty="0"/>
              <a:t/>
            </a:r>
            <a:br>
              <a:rPr lang="it-IT" sz="3200" dirty="0"/>
            </a:br>
            <a:r>
              <a:rPr lang="en-GB" sz="3200" dirty="0"/>
              <a:t>«Media and Information Literacy for Building Culture of Open Government</a:t>
            </a:r>
            <a:r>
              <a:rPr lang="en-GB" sz="3200" dirty="0" smtClean="0"/>
              <a:t>»</a:t>
            </a:r>
            <a:endParaRPr lang="en-GB" sz="3200" dirty="0"/>
          </a:p>
        </p:txBody>
      </p:sp>
      <p:sp>
        <p:nvSpPr>
          <p:cNvPr id="3" name="Sottotitolo 2"/>
          <p:cNvSpPr>
            <a:spLocks noGrp="1"/>
          </p:cNvSpPr>
          <p:nvPr>
            <p:ph type="subTitle" idx="1"/>
          </p:nvPr>
        </p:nvSpPr>
        <p:spPr>
          <a:xfrm>
            <a:off x="1356112" y="2082475"/>
            <a:ext cx="6400800" cy="1752600"/>
          </a:xfrm>
        </p:spPr>
        <p:txBody>
          <a:bodyPr/>
          <a:lstStyle/>
          <a:p>
            <a:pPr>
              <a:lnSpc>
                <a:spcPct val="100000"/>
              </a:lnSpc>
              <a:spcBef>
                <a:spcPts val="0"/>
              </a:spcBef>
            </a:pPr>
            <a:r>
              <a:rPr lang="en-GB" dirty="0"/>
              <a:t>6-10 June, 2016, </a:t>
            </a:r>
            <a:r>
              <a:rPr lang="en-GB" dirty="0" err="1"/>
              <a:t>Khanty-Mansiysk</a:t>
            </a:r>
            <a:r>
              <a:rPr lang="en-GB" dirty="0"/>
              <a:t>, Russian Federation</a:t>
            </a:r>
          </a:p>
        </p:txBody>
      </p:sp>
      <p:pic>
        <p:nvPicPr>
          <p:cNvPr id="4" name="Immagine 3" descr="People UNESC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7198"/>
            <a:ext cx="9144000" cy="3639174"/>
          </a:xfrm>
          <a:prstGeom prst="rect">
            <a:avLst/>
          </a:prstGeom>
        </p:spPr>
      </p:pic>
    </p:spTree>
    <p:extLst>
      <p:ext uri="{BB962C8B-B14F-4D97-AF65-F5344CB8AC3E}">
        <p14:creationId xmlns:p14="http://schemas.microsoft.com/office/powerpoint/2010/main" val="21410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Open </a:t>
            </a:r>
            <a:r>
              <a:rPr lang="en-GB" dirty="0" err="1" smtClean="0"/>
              <a:t>Gov</a:t>
            </a:r>
            <a:r>
              <a:rPr lang="en-GB" dirty="0" smtClean="0"/>
              <a:t> in Europe</a:t>
            </a:r>
            <a:endParaRPr lang="en-GB" dirty="0"/>
          </a:p>
        </p:txBody>
      </p:sp>
      <p:sp>
        <p:nvSpPr>
          <p:cNvPr id="3" name="Segnaposto contenuto 2"/>
          <p:cNvSpPr>
            <a:spLocks noGrp="1"/>
          </p:cNvSpPr>
          <p:nvPr>
            <p:ph idx="1"/>
          </p:nvPr>
        </p:nvSpPr>
        <p:spPr>
          <a:xfrm>
            <a:off x="457200" y="1463040"/>
            <a:ext cx="8229600" cy="5059680"/>
          </a:xfrm>
        </p:spPr>
        <p:txBody>
          <a:bodyPr>
            <a:normAutofit fontScale="40000" lnSpcReduction="20000"/>
          </a:bodyPr>
          <a:lstStyle/>
          <a:p>
            <a:r>
              <a:rPr lang="it-IT" dirty="0"/>
              <a:t>O</a:t>
            </a:r>
            <a:r>
              <a:rPr lang="it-IT" dirty="0" smtClean="0"/>
              <a:t>pen </a:t>
            </a:r>
            <a:r>
              <a:rPr lang="it-IT" dirty="0" err="1"/>
              <a:t>government</a:t>
            </a:r>
            <a:r>
              <a:rPr lang="it-IT" dirty="0"/>
              <a:t> data community in the world </a:t>
            </a:r>
            <a:r>
              <a:rPr lang="it-IT" dirty="0" err="1"/>
              <a:t>has</a:t>
            </a:r>
            <a:r>
              <a:rPr lang="it-IT" dirty="0"/>
              <a:t> </a:t>
            </a:r>
            <a:r>
              <a:rPr lang="it-IT" dirty="0" err="1"/>
              <a:t>been</a:t>
            </a:r>
            <a:r>
              <a:rPr lang="it-IT" dirty="0"/>
              <a:t> re-</a:t>
            </a:r>
            <a:r>
              <a:rPr lang="it-IT" dirty="0" err="1"/>
              <a:t>using</a:t>
            </a:r>
            <a:r>
              <a:rPr lang="it-IT" dirty="0"/>
              <a:t> </a:t>
            </a:r>
            <a:r>
              <a:rPr lang="it-IT" dirty="0" err="1"/>
              <a:t>released</a:t>
            </a:r>
            <a:r>
              <a:rPr lang="it-IT" dirty="0"/>
              <a:t> </a:t>
            </a:r>
            <a:r>
              <a:rPr lang="it-IT" dirty="0" err="1"/>
              <a:t>government</a:t>
            </a:r>
            <a:r>
              <a:rPr lang="it-IT" dirty="0"/>
              <a:t> data on an </a:t>
            </a:r>
            <a:r>
              <a:rPr lang="it-IT" dirty="0" err="1"/>
              <a:t>assumption</a:t>
            </a:r>
            <a:r>
              <a:rPr lang="it-IT" dirty="0"/>
              <a:t> </a:t>
            </a:r>
            <a:r>
              <a:rPr lang="it-IT" dirty="0" err="1"/>
              <a:t>that</a:t>
            </a:r>
            <a:r>
              <a:rPr lang="it-IT" dirty="0"/>
              <a:t> once data </a:t>
            </a:r>
            <a:r>
              <a:rPr lang="it-IT" dirty="0" err="1"/>
              <a:t>is</a:t>
            </a:r>
            <a:r>
              <a:rPr lang="it-IT" dirty="0"/>
              <a:t> in the public domain, </a:t>
            </a:r>
            <a:r>
              <a:rPr lang="it-IT" dirty="0" err="1"/>
              <a:t>it</a:t>
            </a:r>
            <a:r>
              <a:rPr lang="it-IT" dirty="0"/>
              <a:t> </a:t>
            </a:r>
            <a:r>
              <a:rPr lang="it-IT" dirty="0" err="1"/>
              <a:t>is</a:t>
            </a:r>
            <a:r>
              <a:rPr lang="it-IT" dirty="0"/>
              <a:t> </a:t>
            </a:r>
            <a:r>
              <a:rPr lang="it-IT" dirty="0" err="1"/>
              <a:t>good</a:t>
            </a:r>
            <a:r>
              <a:rPr lang="it-IT" dirty="0"/>
              <a:t> for re-use and </a:t>
            </a:r>
            <a:r>
              <a:rPr lang="it-IT" dirty="0" err="1"/>
              <a:t>further</a:t>
            </a:r>
            <a:r>
              <a:rPr lang="it-IT" dirty="0"/>
              <a:t> </a:t>
            </a:r>
            <a:r>
              <a:rPr lang="it-IT" dirty="0" err="1" smtClean="0"/>
              <a:t>publishing</a:t>
            </a:r>
            <a:r>
              <a:rPr lang="it-IT" dirty="0" smtClean="0"/>
              <a:t>.</a:t>
            </a:r>
          </a:p>
          <a:p>
            <a:r>
              <a:rPr lang="it-IT" dirty="0"/>
              <a:t>Open data </a:t>
            </a:r>
            <a:r>
              <a:rPr lang="it-IT" dirty="0" err="1"/>
              <a:t>movement</a:t>
            </a:r>
            <a:r>
              <a:rPr lang="it-IT" dirty="0"/>
              <a:t> </a:t>
            </a:r>
            <a:r>
              <a:rPr lang="it-IT" dirty="0" err="1"/>
              <a:t>has</a:t>
            </a:r>
            <a:r>
              <a:rPr lang="it-IT" dirty="0"/>
              <a:t> </a:t>
            </a:r>
            <a:r>
              <a:rPr lang="it-IT" dirty="0" err="1"/>
              <a:t>been</a:t>
            </a:r>
            <a:r>
              <a:rPr lang="it-IT" dirty="0"/>
              <a:t> </a:t>
            </a:r>
            <a:r>
              <a:rPr lang="it-IT" dirty="0" err="1"/>
              <a:t>pressuring</a:t>
            </a:r>
            <a:r>
              <a:rPr lang="it-IT" dirty="0"/>
              <a:t> </a:t>
            </a:r>
            <a:r>
              <a:rPr lang="it-IT" dirty="0" err="1"/>
              <a:t>governments</a:t>
            </a:r>
            <a:r>
              <a:rPr lang="it-IT" dirty="0"/>
              <a:t> to release large </a:t>
            </a:r>
            <a:r>
              <a:rPr lang="it-IT" dirty="0" err="1"/>
              <a:t>amounts</a:t>
            </a:r>
            <a:r>
              <a:rPr lang="it-IT" dirty="0"/>
              <a:t> of information </a:t>
            </a:r>
            <a:r>
              <a:rPr lang="it-IT" dirty="0" err="1"/>
              <a:t>often</a:t>
            </a:r>
            <a:r>
              <a:rPr lang="it-IT" dirty="0"/>
              <a:t> </a:t>
            </a:r>
            <a:r>
              <a:rPr lang="it-IT" dirty="0" err="1"/>
              <a:t>assuming</a:t>
            </a:r>
            <a:r>
              <a:rPr lang="it-IT" dirty="0"/>
              <a:t> </a:t>
            </a:r>
            <a:r>
              <a:rPr lang="it-IT" dirty="0" err="1"/>
              <a:t>that</a:t>
            </a:r>
            <a:r>
              <a:rPr lang="it-IT" dirty="0"/>
              <a:t> </a:t>
            </a:r>
            <a:r>
              <a:rPr lang="it-IT" dirty="0" err="1"/>
              <a:t>any</a:t>
            </a:r>
            <a:r>
              <a:rPr lang="it-IT" dirty="0"/>
              <a:t> </a:t>
            </a:r>
            <a:r>
              <a:rPr lang="it-IT" dirty="0" err="1"/>
              <a:t>type</a:t>
            </a:r>
            <a:r>
              <a:rPr lang="it-IT" dirty="0"/>
              <a:t> of data </a:t>
            </a:r>
            <a:r>
              <a:rPr lang="it-IT" dirty="0" err="1"/>
              <a:t>controlled</a:t>
            </a:r>
            <a:r>
              <a:rPr lang="it-IT" dirty="0"/>
              <a:t> by </a:t>
            </a:r>
            <a:r>
              <a:rPr lang="it-IT" dirty="0" err="1"/>
              <a:t>government</a:t>
            </a:r>
            <a:r>
              <a:rPr lang="it-IT" dirty="0"/>
              <a:t> </a:t>
            </a:r>
            <a:r>
              <a:rPr lang="it-IT" dirty="0" err="1"/>
              <a:t>agencies</a:t>
            </a:r>
            <a:r>
              <a:rPr lang="it-IT" dirty="0"/>
              <a:t> </a:t>
            </a:r>
            <a:r>
              <a:rPr lang="it-IT" dirty="0" err="1"/>
              <a:t>is</a:t>
            </a:r>
            <a:r>
              <a:rPr lang="it-IT" dirty="0"/>
              <a:t> data </a:t>
            </a:r>
            <a:r>
              <a:rPr lang="it-IT" dirty="0" err="1"/>
              <a:t>that</a:t>
            </a:r>
            <a:r>
              <a:rPr lang="it-IT" dirty="0"/>
              <a:t> “</a:t>
            </a:r>
            <a:r>
              <a:rPr lang="it-IT" dirty="0" err="1"/>
              <a:t>belongs</a:t>
            </a:r>
            <a:r>
              <a:rPr lang="it-IT" dirty="0"/>
              <a:t> to </a:t>
            </a:r>
            <a:r>
              <a:rPr lang="it-IT" dirty="0" err="1"/>
              <a:t>us</a:t>
            </a:r>
            <a:r>
              <a:rPr lang="it-IT" dirty="0"/>
              <a:t>”, and </a:t>
            </a:r>
            <a:r>
              <a:rPr lang="it-IT" dirty="0" err="1"/>
              <a:t>rightly</a:t>
            </a:r>
            <a:r>
              <a:rPr lang="it-IT" dirty="0"/>
              <a:t> so. </a:t>
            </a:r>
          </a:p>
          <a:p>
            <a:r>
              <a:rPr lang="it-IT" dirty="0" err="1" smtClean="0"/>
              <a:t>All</a:t>
            </a:r>
            <a:r>
              <a:rPr lang="it-IT" dirty="0" smtClean="0"/>
              <a:t> </a:t>
            </a:r>
            <a:r>
              <a:rPr lang="it-IT" dirty="0" err="1" smtClean="0"/>
              <a:t>governments</a:t>
            </a:r>
            <a:r>
              <a:rPr lang="it-IT" dirty="0" smtClean="0"/>
              <a:t> </a:t>
            </a:r>
            <a:r>
              <a:rPr lang="it-IT" dirty="0" err="1"/>
              <a:t>have</a:t>
            </a:r>
            <a:r>
              <a:rPr lang="it-IT" dirty="0"/>
              <a:t> </a:t>
            </a:r>
            <a:r>
              <a:rPr lang="it-IT" dirty="0" err="1"/>
              <a:t>limitations</a:t>
            </a:r>
            <a:r>
              <a:rPr lang="it-IT" dirty="0"/>
              <a:t> </a:t>
            </a:r>
            <a:r>
              <a:rPr lang="it-IT" dirty="0" smtClean="0"/>
              <a:t> in </a:t>
            </a:r>
            <a:r>
              <a:rPr lang="it-IT" dirty="0" err="1" smtClean="0"/>
              <a:t>releasing</a:t>
            </a:r>
            <a:r>
              <a:rPr lang="it-IT" dirty="0" smtClean="0"/>
              <a:t> data </a:t>
            </a:r>
            <a:r>
              <a:rPr lang="it-IT" dirty="0" err="1"/>
              <a:t>publicly</a:t>
            </a:r>
            <a:r>
              <a:rPr lang="it-IT" dirty="0"/>
              <a:t>. </a:t>
            </a:r>
            <a:r>
              <a:rPr lang="it-IT" dirty="0" err="1"/>
              <a:t>Most</a:t>
            </a:r>
            <a:r>
              <a:rPr lang="it-IT" dirty="0"/>
              <a:t> common </a:t>
            </a:r>
            <a:r>
              <a:rPr lang="it-IT" dirty="0" err="1"/>
              <a:t>limitations</a:t>
            </a:r>
            <a:r>
              <a:rPr lang="it-IT" dirty="0"/>
              <a:t> are </a:t>
            </a:r>
            <a:r>
              <a:rPr lang="it-IT" dirty="0" err="1"/>
              <a:t>protection</a:t>
            </a:r>
            <a:r>
              <a:rPr lang="it-IT" dirty="0"/>
              <a:t> of </a:t>
            </a:r>
            <a:r>
              <a:rPr lang="it-IT" sz="3400" b="1" dirty="0"/>
              <a:t>privacy, commercial or state </a:t>
            </a:r>
            <a:r>
              <a:rPr lang="it-IT" sz="3400" b="1" dirty="0" err="1"/>
              <a:t>secrecy</a:t>
            </a:r>
            <a:r>
              <a:rPr lang="it-IT" dirty="0"/>
              <a:t>. </a:t>
            </a:r>
            <a:r>
              <a:rPr lang="it-IT" dirty="0" err="1"/>
              <a:t>Governments</a:t>
            </a:r>
            <a:r>
              <a:rPr lang="it-IT" dirty="0"/>
              <a:t> </a:t>
            </a:r>
            <a:r>
              <a:rPr lang="it-IT" dirty="0" err="1"/>
              <a:t>owe</a:t>
            </a:r>
            <a:r>
              <a:rPr lang="it-IT" dirty="0"/>
              <a:t> a duty to </a:t>
            </a:r>
            <a:r>
              <a:rPr lang="it-IT" dirty="0" err="1"/>
              <a:t>their</a:t>
            </a:r>
            <a:r>
              <a:rPr lang="it-IT" dirty="0"/>
              <a:t> </a:t>
            </a:r>
            <a:r>
              <a:rPr lang="it-IT" dirty="0" err="1"/>
              <a:t>citizens</a:t>
            </a:r>
            <a:r>
              <a:rPr lang="it-IT" dirty="0"/>
              <a:t> to </a:t>
            </a:r>
            <a:r>
              <a:rPr lang="it-IT" dirty="0" err="1"/>
              <a:t>protect</a:t>
            </a:r>
            <a:r>
              <a:rPr lang="it-IT" dirty="0"/>
              <a:t> </a:t>
            </a:r>
            <a:r>
              <a:rPr lang="it-IT" dirty="0" err="1"/>
              <a:t>their</a:t>
            </a:r>
            <a:r>
              <a:rPr lang="it-IT" dirty="0"/>
              <a:t> privacy and </a:t>
            </a:r>
            <a:r>
              <a:rPr lang="it-IT" dirty="0" err="1"/>
              <a:t>secrets</a:t>
            </a:r>
            <a:r>
              <a:rPr lang="it-IT" dirty="0"/>
              <a:t>, </a:t>
            </a:r>
            <a:r>
              <a:rPr lang="it-IT" dirty="0" err="1"/>
              <a:t>as</a:t>
            </a:r>
            <a:r>
              <a:rPr lang="it-IT" dirty="0"/>
              <a:t> </a:t>
            </a:r>
            <a:r>
              <a:rPr lang="it-IT" dirty="0" err="1"/>
              <a:t>prescribed</a:t>
            </a:r>
            <a:r>
              <a:rPr lang="it-IT" dirty="0"/>
              <a:t> by </a:t>
            </a:r>
            <a:r>
              <a:rPr lang="it-IT" dirty="0" err="1"/>
              <a:t>laws</a:t>
            </a:r>
            <a:r>
              <a:rPr lang="it-IT" dirty="0"/>
              <a:t>. </a:t>
            </a:r>
            <a:endParaRPr lang="it-IT" dirty="0" smtClean="0"/>
          </a:p>
          <a:p>
            <a:pPr marL="0" indent="0">
              <a:buNone/>
            </a:pPr>
            <a:endParaRPr lang="it-IT" dirty="0" smtClean="0"/>
          </a:p>
          <a:p>
            <a:pPr marL="0" indent="0">
              <a:buNone/>
            </a:pPr>
            <a:r>
              <a:rPr lang="it-IT" dirty="0" err="1" smtClean="0"/>
              <a:t>Being</a:t>
            </a:r>
            <a:r>
              <a:rPr lang="it-IT" dirty="0" smtClean="0"/>
              <a:t> </a:t>
            </a:r>
            <a:r>
              <a:rPr lang="it-IT" dirty="0" err="1"/>
              <a:t>familiar</a:t>
            </a:r>
            <a:r>
              <a:rPr lang="it-IT" dirty="0"/>
              <a:t> with </a:t>
            </a:r>
            <a:r>
              <a:rPr lang="it-IT" dirty="0" err="1"/>
              <a:t>key</a:t>
            </a:r>
            <a:r>
              <a:rPr lang="it-IT" dirty="0"/>
              <a:t> </a:t>
            </a:r>
            <a:r>
              <a:rPr lang="it-IT" dirty="0" err="1"/>
              <a:t>risks</a:t>
            </a:r>
            <a:r>
              <a:rPr lang="it-IT" dirty="0"/>
              <a:t> </a:t>
            </a:r>
            <a:r>
              <a:rPr lang="it-IT" dirty="0" err="1"/>
              <a:t>associated</a:t>
            </a:r>
            <a:r>
              <a:rPr lang="it-IT" dirty="0"/>
              <a:t> with </a:t>
            </a:r>
            <a:r>
              <a:rPr lang="it-IT" dirty="0" err="1"/>
              <a:t>government</a:t>
            </a:r>
            <a:r>
              <a:rPr lang="it-IT" dirty="0"/>
              <a:t> data re-use, </a:t>
            </a:r>
            <a:r>
              <a:rPr lang="it-IT" dirty="0" err="1"/>
              <a:t>organizations</a:t>
            </a:r>
            <a:r>
              <a:rPr lang="it-IT" dirty="0"/>
              <a:t> and </a:t>
            </a:r>
            <a:r>
              <a:rPr lang="it-IT" dirty="0" err="1"/>
              <a:t>individuals</a:t>
            </a:r>
            <a:r>
              <a:rPr lang="it-IT" dirty="0"/>
              <a:t> </a:t>
            </a:r>
            <a:r>
              <a:rPr lang="it-IT" dirty="0" err="1"/>
              <a:t>have</a:t>
            </a:r>
            <a:r>
              <a:rPr lang="it-IT" dirty="0"/>
              <a:t> </a:t>
            </a:r>
            <a:r>
              <a:rPr lang="it-IT" dirty="0" err="1"/>
              <a:t>usually</a:t>
            </a:r>
            <a:r>
              <a:rPr lang="it-IT" dirty="0"/>
              <a:t> </a:t>
            </a:r>
            <a:r>
              <a:rPr lang="it-IT" dirty="0" err="1"/>
              <a:t>been</a:t>
            </a:r>
            <a:r>
              <a:rPr lang="it-IT" dirty="0"/>
              <a:t> </a:t>
            </a:r>
            <a:r>
              <a:rPr lang="it-IT" dirty="0" err="1"/>
              <a:t>putting</a:t>
            </a:r>
            <a:r>
              <a:rPr lang="it-IT" dirty="0"/>
              <a:t> a </a:t>
            </a:r>
            <a:r>
              <a:rPr lang="it-IT" dirty="0" err="1"/>
              <a:t>burden</a:t>
            </a:r>
            <a:r>
              <a:rPr lang="it-IT" dirty="0"/>
              <a:t> of </a:t>
            </a:r>
            <a:r>
              <a:rPr lang="it-IT" dirty="0" err="1"/>
              <a:t>mitigating</a:t>
            </a:r>
            <a:r>
              <a:rPr lang="it-IT" dirty="0"/>
              <a:t> </a:t>
            </a:r>
            <a:r>
              <a:rPr lang="it-IT" dirty="0" err="1"/>
              <a:t>these</a:t>
            </a:r>
            <a:r>
              <a:rPr lang="it-IT" dirty="0"/>
              <a:t> </a:t>
            </a:r>
            <a:r>
              <a:rPr lang="it-IT" dirty="0" err="1"/>
              <a:t>risks</a:t>
            </a:r>
            <a:r>
              <a:rPr lang="it-IT" dirty="0"/>
              <a:t> on </a:t>
            </a:r>
            <a:r>
              <a:rPr lang="it-IT" dirty="0" err="1"/>
              <a:t>governments</a:t>
            </a:r>
            <a:r>
              <a:rPr lang="it-IT" dirty="0"/>
              <a:t>' </a:t>
            </a:r>
            <a:r>
              <a:rPr lang="it-IT" dirty="0" err="1"/>
              <a:t>shoulders</a:t>
            </a:r>
            <a:r>
              <a:rPr lang="it-IT" dirty="0"/>
              <a:t> and </a:t>
            </a:r>
            <a:r>
              <a:rPr lang="it-IT" dirty="0" err="1"/>
              <a:t>pressuring</a:t>
            </a:r>
            <a:r>
              <a:rPr lang="it-IT" dirty="0"/>
              <a:t> </a:t>
            </a:r>
            <a:r>
              <a:rPr lang="it-IT" dirty="0" err="1"/>
              <a:t>them</a:t>
            </a:r>
            <a:r>
              <a:rPr lang="it-IT" dirty="0"/>
              <a:t> to release data </a:t>
            </a:r>
            <a:r>
              <a:rPr lang="it-IT" dirty="0" err="1"/>
              <a:t>that</a:t>
            </a:r>
            <a:r>
              <a:rPr lang="it-IT" dirty="0"/>
              <a:t> </a:t>
            </a:r>
            <a:r>
              <a:rPr lang="it-IT" dirty="0" err="1"/>
              <a:t>already</a:t>
            </a:r>
            <a:r>
              <a:rPr lang="it-IT" dirty="0"/>
              <a:t> </a:t>
            </a:r>
            <a:r>
              <a:rPr lang="it-IT" dirty="0" err="1"/>
              <a:t>carries</a:t>
            </a:r>
            <a:r>
              <a:rPr lang="it-IT" dirty="0"/>
              <a:t> no </a:t>
            </a:r>
            <a:r>
              <a:rPr lang="it-IT" dirty="0" err="1"/>
              <a:t>potential</a:t>
            </a:r>
            <a:r>
              <a:rPr lang="it-IT" dirty="0"/>
              <a:t> privacy or security </a:t>
            </a:r>
            <a:r>
              <a:rPr lang="it-IT" dirty="0" err="1"/>
              <a:t>dangers</a:t>
            </a:r>
            <a:r>
              <a:rPr lang="it-IT" dirty="0"/>
              <a:t>. In turn, the </a:t>
            </a:r>
            <a:r>
              <a:rPr lang="it-IT" dirty="0" err="1"/>
              <a:t>process</a:t>
            </a:r>
            <a:r>
              <a:rPr lang="it-IT" dirty="0"/>
              <a:t> of release of data </a:t>
            </a:r>
            <a:r>
              <a:rPr lang="it-IT" dirty="0" err="1"/>
              <a:t>has</a:t>
            </a:r>
            <a:r>
              <a:rPr lang="it-IT" dirty="0"/>
              <a:t> </a:t>
            </a:r>
            <a:r>
              <a:rPr lang="it-IT" dirty="0" err="1"/>
              <a:t>often</a:t>
            </a:r>
            <a:r>
              <a:rPr lang="it-IT" dirty="0"/>
              <a:t> </a:t>
            </a:r>
            <a:r>
              <a:rPr lang="it-IT" dirty="0" err="1"/>
              <a:t>been</a:t>
            </a:r>
            <a:r>
              <a:rPr lang="it-IT" dirty="0"/>
              <a:t> </a:t>
            </a:r>
            <a:r>
              <a:rPr lang="it-IT" dirty="0" err="1"/>
              <a:t>slower</a:t>
            </a:r>
            <a:r>
              <a:rPr lang="it-IT" dirty="0"/>
              <a:t> </a:t>
            </a:r>
            <a:r>
              <a:rPr lang="it-IT" dirty="0" err="1"/>
              <a:t>as</a:t>
            </a:r>
            <a:r>
              <a:rPr lang="it-IT" dirty="0"/>
              <a:t> </a:t>
            </a:r>
            <a:r>
              <a:rPr lang="it-IT" dirty="0" err="1"/>
              <a:t>government</a:t>
            </a:r>
            <a:r>
              <a:rPr lang="it-IT" dirty="0"/>
              <a:t> data release </a:t>
            </a:r>
            <a:r>
              <a:rPr lang="it-IT" dirty="0" err="1"/>
              <a:t>structures</a:t>
            </a:r>
            <a:r>
              <a:rPr lang="it-IT" dirty="0"/>
              <a:t> </a:t>
            </a:r>
            <a:r>
              <a:rPr lang="it-IT" dirty="0" err="1"/>
              <a:t>had</a:t>
            </a:r>
            <a:r>
              <a:rPr lang="it-IT" dirty="0"/>
              <a:t> to be </a:t>
            </a:r>
            <a:r>
              <a:rPr lang="it-IT" dirty="0" err="1"/>
              <a:t>built</a:t>
            </a:r>
            <a:r>
              <a:rPr lang="it-IT" dirty="0"/>
              <a:t> - from the policy </a:t>
            </a:r>
            <a:r>
              <a:rPr lang="it-IT" dirty="0" err="1"/>
              <a:t>development</a:t>
            </a:r>
            <a:r>
              <a:rPr lang="it-IT" dirty="0"/>
              <a:t> to an </a:t>
            </a:r>
            <a:r>
              <a:rPr lang="it-IT" dirty="0" err="1"/>
              <a:t>actual</a:t>
            </a:r>
            <a:r>
              <a:rPr lang="it-IT" dirty="0"/>
              <a:t> finger work to release </a:t>
            </a:r>
            <a:r>
              <a:rPr lang="it-IT" dirty="0" err="1"/>
              <a:t>datasets</a:t>
            </a:r>
            <a:r>
              <a:rPr lang="it-IT" dirty="0"/>
              <a:t>. </a:t>
            </a:r>
            <a:endParaRPr lang="it-IT" dirty="0" smtClean="0"/>
          </a:p>
          <a:p>
            <a:pPr marL="0" indent="0">
              <a:buNone/>
            </a:pPr>
            <a:endParaRPr lang="it-IT" dirty="0" smtClean="0"/>
          </a:p>
          <a:p>
            <a:r>
              <a:rPr lang="it-IT" b="1" dirty="0" err="1" smtClean="0"/>
              <a:t>Sharing</a:t>
            </a:r>
            <a:r>
              <a:rPr lang="it-IT" b="1" dirty="0" smtClean="0"/>
              <a:t> </a:t>
            </a:r>
            <a:r>
              <a:rPr lang="it-IT" b="1" dirty="0"/>
              <a:t>a moral </a:t>
            </a:r>
            <a:r>
              <a:rPr lang="it-IT" b="1" dirty="0" err="1"/>
              <a:t>responsibility</a:t>
            </a:r>
            <a:r>
              <a:rPr lang="it-IT" b="1" dirty="0"/>
              <a:t> to </a:t>
            </a:r>
            <a:r>
              <a:rPr lang="it-IT" b="1" dirty="0" err="1"/>
              <a:t>protect</a:t>
            </a:r>
            <a:r>
              <a:rPr lang="it-IT" b="1" dirty="0"/>
              <a:t> </a:t>
            </a:r>
            <a:r>
              <a:rPr lang="it-IT" b="1" dirty="0" err="1"/>
              <a:t>rights</a:t>
            </a:r>
            <a:r>
              <a:rPr lang="it-IT" b="1" dirty="0"/>
              <a:t> of </a:t>
            </a:r>
            <a:r>
              <a:rPr lang="it-IT" b="1" dirty="0" err="1"/>
              <a:t>others</a:t>
            </a:r>
            <a:r>
              <a:rPr lang="it-IT" b="1" dirty="0"/>
              <a:t> can </a:t>
            </a:r>
            <a:r>
              <a:rPr lang="it-IT" b="1" dirty="0" err="1"/>
              <a:t>effectively</a:t>
            </a:r>
            <a:r>
              <a:rPr lang="it-IT" b="1" dirty="0"/>
              <a:t> </a:t>
            </a:r>
            <a:r>
              <a:rPr lang="it-IT" b="1" dirty="0" err="1"/>
              <a:t>make</a:t>
            </a:r>
            <a:r>
              <a:rPr lang="it-IT" b="1" dirty="0"/>
              <a:t> </a:t>
            </a:r>
            <a:r>
              <a:rPr lang="it-IT" b="1" dirty="0" err="1"/>
              <a:t>governments</a:t>
            </a:r>
            <a:r>
              <a:rPr lang="it-IT" b="1" dirty="0"/>
              <a:t> trust re-</a:t>
            </a:r>
            <a:r>
              <a:rPr lang="it-IT" b="1" dirty="0" err="1"/>
              <a:t>users</a:t>
            </a:r>
            <a:r>
              <a:rPr lang="it-IT" b="1" dirty="0"/>
              <a:t> </a:t>
            </a:r>
            <a:endParaRPr lang="it-IT" dirty="0"/>
          </a:p>
        </p:txBody>
      </p:sp>
    </p:spTree>
    <p:extLst>
      <p:ext uri="{BB962C8B-B14F-4D97-AF65-F5344CB8AC3E}">
        <p14:creationId xmlns:p14="http://schemas.microsoft.com/office/powerpoint/2010/main" val="33980476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Legal </a:t>
            </a:r>
            <a:r>
              <a:rPr lang="it-IT" b="1" dirty="0" err="1" smtClean="0"/>
              <a:t>implications</a:t>
            </a:r>
            <a:r>
              <a:rPr lang="it-IT" b="1" dirty="0" smtClean="0"/>
              <a:t> </a:t>
            </a:r>
            <a:r>
              <a:rPr lang="it-IT" dirty="0"/>
              <a:t/>
            </a:r>
            <a:br>
              <a:rPr lang="it-IT" dirty="0"/>
            </a:br>
            <a:endParaRPr lang="en-GB" dirty="0"/>
          </a:p>
        </p:txBody>
      </p:sp>
      <p:sp>
        <p:nvSpPr>
          <p:cNvPr id="3" name="Segnaposto contenuto 2"/>
          <p:cNvSpPr>
            <a:spLocks noGrp="1"/>
          </p:cNvSpPr>
          <p:nvPr>
            <p:ph idx="1"/>
          </p:nvPr>
        </p:nvSpPr>
        <p:spPr>
          <a:xfrm>
            <a:off x="457200" y="1610696"/>
            <a:ext cx="8229600" cy="4802524"/>
          </a:xfrm>
        </p:spPr>
        <p:txBody>
          <a:bodyPr>
            <a:normAutofit fontScale="47500" lnSpcReduction="20000"/>
          </a:bodyPr>
          <a:lstStyle/>
          <a:p>
            <a:pPr marL="0" indent="0">
              <a:buNone/>
            </a:pPr>
            <a:r>
              <a:rPr lang="it-IT" sz="3800" b="1" dirty="0"/>
              <a:t>EU Data </a:t>
            </a:r>
            <a:r>
              <a:rPr lang="it-IT" sz="3800" b="1" dirty="0" err="1"/>
              <a:t>Protection</a:t>
            </a:r>
            <a:r>
              <a:rPr lang="it-IT" sz="3800" b="1" dirty="0"/>
              <a:t> Directive </a:t>
            </a:r>
            <a:endParaRPr lang="it-IT" sz="3800" dirty="0"/>
          </a:p>
          <a:p>
            <a:endParaRPr lang="it-IT" dirty="0" smtClean="0"/>
          </a:p>
          <a:p>
            <a:pPr marL="0" indent="0">
              <a:buNone/>
            </a:pPr>
            <a:r>
              <a:rPr lang="it-IT" dirty="0" smtClean="0"/>
              <a:t>The </a:t>
            </a:r>
            <a:r>
              <a:rPr lang="it-IT" dirty="0" err="1"/>
              <a:t>regulation</a:t>
            </a:r>
            <a:r>
              <a:rPr lang="it-IT" dirty="0"/>
              <a:t> </a:t>
            </a:r>
            <a:r>
              <a:rPr lang="it-IT" dirty="0" err="1"/>
              <a:t>will</a:t>
            </a:r>
            <a:r>
              <a:rPr lang="it-IT" dirty="0"/>
              <a:t> </a:t>
            </a:r>
            <a:r>
              <a:rPr lang="it-IT" dirty="0" err="1"/>
              <a:t>apply</a:t>
            </a:r>
            <a:r>
              <a:rPr lang="it-IT" dirty="0"/>
              <a:t> </a:t>
            </a:r>
            <a:r>
              <a:rPr lang="it-IT" dirty="0" err="1"/>
              <a:t>if</a:t>
            </a:r>
            <a:r>
              <a:rPr lang="it-IT" dirty="0"/>
              <a:t> the data controller or processor (</a:t>
            </a:r>
            <a:r>
              <a:rPr lang="it-IT" dirty="0" err="1"/>
              <a:t>organization</a:t>
            </a:r>
            <a:r>
              <a:rPr lang="it-IT" dirty="0"/>
              <a:t>) or the data </a:t>
            </a:r>
            <a:r>
              <a:rPr lang="it-IT" dirty="0" err="1"/>
              <a:t>subject</a:t>
            </a:r>
            <a:r>
              <a:rPr lang="it-IT" dirty="0"/>
              <a:t> (</a:t>
            </a:r>
            <a:r>
              <a:rPr lang="it-IT" dirty="0" err="1"/>
              <a:t>person</a:t>
            </a:r>
            <a:r>
              <a:rPr lang="it-IT" dirty="0"/>
              <a:t>) </a:t>
            </a:r>
            <a:r>
              <a:rPr lang="it-IT" dirty="0" err="1"/>
              <a:t>is</a:t>
            </a:r>
            <a:r>
              <a:rPr lang="it-IT" dirty="0"/>
              <a:t> </a:t>
            </a:r>
            <a:r>
              <a:rPr lang="it-IT" dirty="0" err="1"/>
              <a:t>based</a:t>
            </a:r>
            <a:r>
              <a:rPr lang="it-IT" dirty="0"/>
              <a:t> in the EU. </a:t>
            </a:r>
            <a:r>
              <a:rPr lang="it-IT" dirty="0" err="1"/>
              <a:t>Furthermore</a:t>
            </a:r>
            <a:r>
              <a:rPr lang="it-IT" dirty="0"/>
              <a:t> (and </a:t>
            </a:r>
            <a:r>
              <a:rPr lang="it-IT" dirty="0" err="1"/>
              <a:t>unlike</a:t>
            </a:r>
            <a:r>
              <a:rPr lang="it-IT" dirty="0"/>
              <a:t> the </a:t>
            </a:r>
            <a:r>
              <a:rPr lang="it-IT" dirty="0" err="1"/>
              <a:t>current</a:t>
            </a:r>
            <a:r>
              <a:rPr lang="it-IT" dirty="0"/>
              <a:t> Directive) the </a:t>
            </a:r>
            <a:r>
              <a:rPr lang="it-IT" dirty="0" err="1"/>
              <a:t>Regulation</a:t>
            </a:r>
            <a:r>
              <a:rPr lang="it-IT" dirty="0"/>
              <a:t> </a:t>
            </a:r>
            <a:r>
              <a:rPr lang="it-IT" dirty="0" err="1"/>
              <a:t>will</a:t>
            </a:r>
            <a:r>
              <a:rPr lang="it-IT" dirty="0"/>
              <a:t> </a:t>
            </a:r>
            <a:r>
              <a:rPr lang="it-IT" dirty="0" err="1"/>
              <a:t>also</a:t>
            </a:r>
            <a:r>
              <a:rPr lang="it-IT" dirty="0"/>
              <a:t> </a:t>
            </a:r>
            <a:r>
              <a:rPr lang="it-IT" dirty="0" err="1"/>
              <a:t>apply</a:t>
            </a:r>
            <a:r>
              <a:rPr lang="it-IT" dirty="0"/>
              <a:t> to </a:t>
            </a:r>
            <a:r>
              <a:rPr lang="it-IT" dirty="0" err="1"/>
              <a:t>organizations</a:t>
            </a:r>
            <a:r>
              <a:rPr lang="it-IT" dirty="0"/>
              <a:t> </a:t>
            </a:r>
            <a:r>
              <a:rPr lang="it-IT" dirty="0" err="1"/>
              <a:t>based</a:t>
            </a:r>
            <a:r>
              <a:rPr lang="it-IT" dirty="0"/>
              <a:t> </a:t>
            </a:r>
            <a:r>
              <a:rPr lang="it-IT" dirty="0" err="1"/>
              <a:t>outside</a:t>
            </a:r>
            <a:r>
              <a:rPr lang="it-IT" dirty="0"/>
              <a:t> the </a:t>
            </a:r>
            <a:r>
              <a:rPr lang="it-IT" dirty="0" err="1"/>
              <a:t>European</a:t>
            </a:r>
            <a:r>
              <a:rPr lang="it-IT" dirty="0"/>
              <a:t> Union </a:t>
            </a:r>
            <a:r>
              <a:rPr lang="it-IT" dirty="0" err="1"/>
              <a:t>if</a:t>
            </a:r>
            <a:r>
              <a:rPr lang="it-IT" dirty="0"/>
              <a:t> </a:t>
            </a:r>
            <a:r>
              <a:rPr lang="it-IT" dirty="0" err="1"/>
              <a:t>they</a:t>
            </a:r>
            <a:r>
              <a:rPr lang="it-IT" dirty="0"/>
              <a:t> </a:t>
            </a:r>
            <a:r>
              <a:rPr lang="it-IT" dirty="0" err="1"/>
              <a:t>process</a:t>
            </a:r>
            <a:r>
              <a:rPr lang="it-IT" dirty="0"/>
              <a:t> personal data of EU </a:t>
            </a:r>
            <a:r>
              <a:rPr lang="it-IT" dirty="0" err="1"/>
              <a:t>residents</a:t>
            </a:r>
            <a:r>
              <a:rPr lang="it-IT" dirty="0"/>
              <a:t>. </a:t>
            </a:r>
            <a:endParaRPr lang="it-IT" dirty="0" smtClean="0"/>
          </a:p>
          <a:p>
            <a:pPr marL="0" indent="0">
              <a:buNone/>
            </a:pPr>
            <a:endParaRPr lang="it-IT" dirty="0"/>
          </a:p>
          <a:p>
            <a:pPr marL="0" indent="0">
              <a:buNone/>
            </a:pPr>
            <a:r>
              <a:rPr lang="it-IT" dirty="0" err="1" smtClean="0"/>
              <a:t>According</a:t>
            </a:r>
            <a:r>
              <a:rPr lang="it-IT" dirty="0" smtClean="0"/>
              <a:t> </a:t>
            </a:r>
            <a:r>
              <a:rPr lang="it-IT" dirty="0"/>
              <a:t>to the </a:t>
            </a:r>
            <a:r>
              <a:rPr lang="it-IT" dirty="0" err="1"/>
              <a:t>European</a:t>
            </a:r>
            <a:r>
              <a:rPr lang="it-IT" dirty="0"/>
              <a:t> </a:t>
            </a:r>
            <a:r>
              <a:rPr lang="it-IT" dirty="0" err="1"/>
              <a:t>Commission</a:t>
            </a:r>
            <a:r>
              <a:rPr lang="it-IT" dirty="0"/>
              <a:t> "personal data </a:t>
            </a:r>
            <a:r>
              <a:rPr lang="it-IT" dirty="0" err="1"/>
              <a:t>is</a:t>
            </a:r>
            <a:r>
              <a:rPr lang="it-IT" dirty="0"/>
              <a:t> </a:t>
            </a:r>
            <a:r>
              <a:rPr lang="it-IT" dirty="0" err="1"/>
              <a:t>any</a:t>
            </a:r>
            <a:r>
              <a:rPr lang="it-IT" dirty="0"/>
              <a:t> information </a:t>
            </a:r>
            <a:r>
              <a:rPr lang="it-IT" dirty="0" err="1"/>
              <a:t>relating</a:t>
            </a:r>
            <a:r>
              <a:rPr lang="it-IT" dirty="0"/>
              <a:t> to an </a:t>
            </a:r>
            <a:r>
              <a:rPr lang="it-IT" dirty="0" err="1"/>
              <a:t>individual</a:t>
            </a:r>
            <a:r>
              <a:rPr lang="it-IT" dirty="0"/>
              <a:t>, </a:t>
            </a:r>
            <a:r>
              <a:rPr lang="it-IT" dirty="0" err="1"/>
              <a:t>whether</a:t>
            </a:r>
            <a:r>
              <a:rPr lang="it-IT" dirty="0"/>
              <a:t> </a:t>
            </a:r>
            <a:r>
              <a:rPr lang="it-IT" dirty="0" err="1"/>
              <a:t>it</a:t>
            </a:r>
            <a:r>
              <a:rPr lang="it-IT" dirty="0"/>
              <a:t> </a:t>
            </a:r>
            <a:r>
              <a:rPr lang="it-IT" dirty="0" err="1"/>
              <a:t>relates</a:t>
            </a:r>
            <a:r>
              <a:rPr lang="it-IT" dirty="0"/>
              <a:t> to </a:t>
            </a:r>
            <a:r>
              <a:rPr lang="it-IT" dirty="0" err="1"/>
              <a:t>his</a:t>
            </a:r>
            <a:r>
              <a:rPr lang="it-IT" dirty="0"/>
              <a:t> or </a:t>
            </a:r>
            <a:r>
              <a:rPr lang="it-IT" dirty="0" err="1"/>
              <a:t>her</a:t>
            </a:r>
            <a:r>
              <a:rPr lang="it-IT" dirty="0"/>
              <a:t> private, </a:t>
            </a:r>
            <a:r>
              <a:rPr lang="it-IT" dirty="0" err="1"/>
              <a:t>professional</a:t>
            </a:r>
            <a:r>
              <a:rPr lang="it-IT" dirty="0"/>
              <a:t> or public life. </a:t>
            </a:r>
            <a:r>
              <a:rPr lang="it-IT" dirty="0" err="1"/>
              <a:t>It</a:t>
            </a:r>
            <a:r>
              <a:rPr lang="it-IT" dirty="0"/>
              <a:t> can be </a:t>
            </a:r>
            <a:r>
              <a:rPr lang="it-IT" dirty="0" err="1"/>
              <a:t>anything</a:t>
            </a:r>
            <a:r>
              <a:rPr lang="it-IT" dirty="0"/>
              <a:t> from a </a:t>
            </a:r>
            <a:r>
              <a:rPr lang="it-IT" dirty="0" err="1"/>
              <a:t>name</a:t>
            </a:r>
            <a:r>
              <a:rPr lang="it-IT" dirty="0"/>
              <a:t>, a photo, an email </a:t>
            </a:r>
            <a:r>
              <a:rPr lang="it-IT" dirty="0" err="1"/>
              <a:t>address</a:t>
            </a:r>
            <a:r>
              <a:rPr lang="it-IT" dirty="0"/>
              <a:t>, </a:t>
            </a:r>
            <a:r>
              <a:rPr lang="it-IT" dirty="0" err="1"/>
              <a:t>bank</a:t>
            </a:r>
            <a:r>
              <a:rPr lang="it-IT" dirty="0"/>
              <a:t> </a:t>
            </a:r>
            <a:r>
              <a:rPr lang="it-IT" dirty="0" err="1"/>
              <a:t>details</a:t>
            </a:r>
            <a:r>
              <a:rPr lang="it-IT" dirty="0"/>
              <a:t>, </a:t>
            </a:r>
            <a:r>
              <a:rPr lang="it-IT" dirty="0" err="1"/>
              <a:t>posts</a:t>
            </a:r>
            <a:r>
              <a:rPr lang="it-IT" dirty="0"/>
              <a:t> on social networking </a:t>
            </a:r>
            <a:r>
              <a:rPr lang="it-IT" dirty="0" err="1"/>
              <a:t>websites</a:t>
            </a:r>
            <a:r>
              <a:rPr lang="it-IT" dirty="0"/>
              <a:t>, </a:t>
            </a:r>
            <a:r>
              <a:rPr lang="it-IT" dirty="0" err="1"/>
              <a:t>medical</a:t>
            </a:r>
            <a:r>
              <a:rPr lang="it-IT" dirty="0"/>
              <a:t> information, or a </a:t>
            </a:r>
            <a:r>
              <a:rPr lang="it-IT" dirty="0" err="1"/>
              <a:t>computer’s</a:t>
            </a:r>
            <a:r>
              <a:rPr lang="it-IT" dirty="0"/>
              <a:t> IP </a:t>
            </a:r>
            <a:r>
              <a:rPr lang="it-IT" dirty="0" err="1"/>
              <a:t>address</a:t>
            </a:r>
            <a:r>
              <a:rPr lang="it-IT" dirty="0"/>
              <a:t>. </a:t>
            </a:r>
            <a:endParaRPr lang="it-IT" dirty="0" smtClean="0"/>
          </a:p>
          <a:p>
            <a:endParaRPr lang="it-IT" dirty="0"/>
          </a:p>
          <a:p>
            <a:r>
              <a:rPr lang="it-IT" b="1" dirty="0" err="1"/>
              <a:t>what</a:t>
            </a:r>
            <a:r>
              <a:rPr lang="it-IT" b="1" dirty="0"/>
              <a:t> </a:t>
            </a:r>
            <a:r>
              <a:rPr lang="it-IT" b="1" dirty="0" err="1"/>
              <a:t>laws</a:t>
            </a:r>
            <a:r>
              <a:rPr lang="it-IT" b="1" dirty="0"/>
              <a:t> and </a:t>
            </a:r>
            <a:r>
              <a:rPr lang="it-IT" b="1" dirty="0" err="1"/>
              <a:t>legal</a:t>
            </a:r>
            <a:r>
              <a:rPr lang="it-IT" b="1" dirty="0"/>
              <a:t> </a:t>
            </a:r>
            <a:r>
              <a:rPr lang="it-IT" b="1" dirty="0" err="1"/>
              <a:t>implications</a:t>
            </a:r>
            <a:r>
              <a:rPr lang="it-IT" b="1" dirty="0"/>
              <a:t> </a:t>
            </a:r>
            <a:r>
              <a:rPr lang="it-IT" b="1" dirty="0" err="1"/>
              <a:t>may</a:t>
            </a:r>
            <a:r>
              <a:rPr lang="it-IT" b="1" dirty="0"/>
              <a:t> </a:t>
            </a:r>
            <a:r>
              <a:rPr lang="it-IT" b="1" dirty="0" err="1"/>
              <a:t>occur</a:t>
            </a:r>
            <a:r>
              <a:rPr lang="it-IT" b="1" dirty="0"/>
              <a:t> to </a:t>
            </a:r>
            <a:r>
              <a:rPr lang="it-IT" b="1" dirty="0" err="1"/>
              <a:t>organization</a:t>
            </a:r>
            <a:r>
              <a:rPr lang="it-IT" b="1" dirty="0"/>
              <a:t> re-</a:t>
            </a:r>
            <a:r>
              <a:rPr lang="it-IT" b="1" dirty="0" err="1"/>
              <a:t>using</a:t>
            </a:r>
            <a:r>
              <a:rPr lang="it-IT" b="1" dirty="0"/>
              <a:t> open data</a:t>
            </a:r>
            <a:r>
              <a:rPr lang="it-IT" dirty="0"/>
              <a:t>. </a:t>
            </a:r>
            <a:endParaRPr lang="it-IT" dirty="0" smtClean="0"/>
          </a:p>
          <a:p>
            <a:endParaRPr lang="it-IT" dirty="0"/>
          </a:p>
          <a:p>
            <a:pPr marL="0" indent="0" algn="ctr">
              <a:buNone/>
            </a:pPr>
            <a:r>
              <a:rPr lang="it-IT" sz="4200" dirty="0" err="1" smtClean="0"/>
              <a:t>Transparency</a:t>
            </a:r>
            <a:r>
              <a:rPr lang="it-IT" sz="4200" dirty="0" smtClean="0"/>
              <a:t> &amp; </a:t>
            </a:r>
            <a:r>
              <a:rPr lang="it-IT" sz="4200" dirty="0" err="1" smtClean="0"/>
              <a:t>Openess</a:t>
            </a:r>
            <a:r>
              <a:rPr lang="it-IT" sz="4200" dirty="0" smtClean="0"/>
              <a:t>  v/</a:t>
            </a:r>
            <a:r>
              <a:rPr lang="it-IT" sz="4200" dirty="0" err="1" smtClean="0"/>
              <a:t>s</a:t>
            </a:r>
            <a:r>
              <a:rPr lang="it-IT" sz="4200" dirty="0" smtClean="0"/>
              <a:t> Privacy, Security &amp; </a:t>
            </a:r>
            <a:r>
              <a:rPr lang="it-IT" sz="4200" dirty="0" err="1" smtClean="0"/>
              <a:t>Ownership</a:t>
            </a:r>
            <a:endParaRPr lang="it-IT" sz="4200" dirty="0"/>
          </a:p>
        </p:txBody>
      </p:sp>
    </p:spTree>
    <p:extLst>
      <p:ext uri="{BB962C8B-B14F-4D97-AF65-F5344CB8AC3E}">
        <p14:creationId xmlns:p14="http://schemas.microsoft.com/office/powerpoint/2010/main" val="6563798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Legal </a:t>
            </a:r>
            <a:r>
              <a:rPr lang="it-IT" b="1" dirty="0" err="1"/>
              <a:t>implications</a:t>
            </a:r>
            <a:r>
              <a:rPr lang="it-IT" b="1" dirty="0"/>
              <a:t> </a:t>
            </a:r>
            <a:endParaRPr lang="en-GB" dirty="0"/>
          </a:p>
        </p:txBody>
      </p:sp>
      <p:sp>
        <p:nvSpPr>
          <p:cNvPr id="3" name="Segnaposto contenuto 2"/>
          <p:cNvSpPr>
            <a:spLocks noGrp="1"/>
          </p:cNvSpPr>
          <p:nvPr>
            <p:ph idx="1"/>
          </p:nvPr>
        </p:nvSpPr>
        <p:spPr/>
        <p:txBody>
          <a:bodyPr>
            <a:normAutofit fontScale="55000" lnSpcReduction="20000"/>
          </a:bodyPr>
          <a:lstStyle/>
          <a:p>
            <a:r>
              <a:rPr lang="it-IT" b="1" dirty="0" err="1"/>
              <a:t>Ethics</a:t>
            </a:r>
            <a:r>
              <a:rPr lang="it-IT" b="1" dirty="0"/>
              <a:t> and </a:t>
            </a:r>
            <a:r>
              <a:rPr lang="it-IT" b="1" dirty="0" err="1"/>
              <a:t>Integrity</a:t>
            </a:r>
            <a:r>
              <a:rPr lang="it-IT" b="1" dirty="0"/>
              <a:t> </a:t>
            </a:r>
            <a:r>
              <a:rPr lang="it-IT" b="1" dirty="0" err="1"/>
              <a:t>within</a:t>
            </a:r>
            <a:r>
              <a:rPr lang="it-IT" b="1" dirty="0"/>
              <a:t> an </a:t>
            </a:r>
            <a:r>
              <a:rPr lang="it-IT" b="1" dirty="0" err="1"/>
              <a:t>organization</a:t>
            </a:r>
            <a:r>
              <a:rPr lang="it-IT" b="1" dirty="0"/>
              <a:t> </a:t>
            </a:r>
            <a:endParaRPr lang="it-IT" b="1" dirty="0" smtClean="0"/>
          </a:p>
          <a:p>
            <a:pPr lvl="1"/>
            <a:r>
              <a:rPr lang="it-IT" dirty="0"/>
              <a:t>High </a:t>
            </a:r>
            <a:r>
              <a:rPr lang="it-IT" dirty="0" err="1"/>
              <a:t>ethical</a:t>
            </a:r>
            <a:r>
              <a:rPr lang="it-IT" dirty="0"/>
              <a:t> </a:t>
            </a:r>
            <a:r>
              <a:rPr lang="it-IT" dirty="0" err="1"/>
              <a:t>standards</a:t>
            </a:r>
            <a:r>
              <a:rPr lang="it-IT" dirty="0"/>
              <a:t>, </a:t>
            </a:r>
            <a:r>
              <a:rPr lang="it-IT" dirty="0" err="1"/>
              <a:t>respect</a:t>
            </a:r>
            <a:r>
              <a:rPr lang="it-IT" dirty="0"/>
              <a:t> to </a:t>
            </a:r>
            <a:r>
              <a:rPr lang="it-IT" dirty="0" err="1"/>
              <a:t>dignity</a:t>
            </a:r>
            <a:r>
              <a:rPr lang="it-IT" dirty="0"/>
              <a:t> and </a:t>
            </a:r>
            <a:r>
              <a:rPr lang="it-IT" dirty="0" err="1"/>
              <a:t>organizational</a:t>
            </a:r>
            <a:r>
              <a:rPr lang="it-IT" dirty="0"/>
              <a:t> </a:t>
            </a:r>
            <a:r>
              <a:rPr lang="it-IT" dirty="0" err="1"/>
              <a:t>integrity</a:t>
            </a:r>
            <a:r>
              <a:rPr lang="it-IT" dirty="0"/>
              <a:t> are </a:t>
            </a:r>
            <a:r>
              <a:rPr lang="it-IT" dirty="0" err="1"/>
              <a:t>few</a:t>
            </a:r>
            <a:r>
              <a:rPr lang="it-IT" dirty="0"/>
              <a:t> of </a:t>
            </a:r>
            <a:r>
              <a:rPr lang="it-IT" dirty="0" err="1"/>
              <a:t>key</a:t>
            </a:r>
            <a:r>
              <a:rPr lang="it-IT" dirty="0"/>
              <a:t> </a:t>
            </a:r>
            <a:r>
              <a:rPr lang="it-IT" dirty="0" err="1"/>
              <a:t>employee</a:t>
            </a:r>
            <a:r>
              <a:rPr lang="it-IT" dirty="0"/>
              <a:t> </a:t>
            </a:r>
            <a:r>
              <a:rPr lang="it-IT" dirty="0" err="1"/>
              <a:t>motivators</a:t>
            </a:r>
            <a:r>
              <a:rPr lang="it-IT" dirty="0"/>
              <a:t>. </a:t>
            </a:r>
            <a:endParaRPr lang="it-IT" b="1" dirty="0"/>
          </a:p>
          <a:p>
            <a:r>
              <a:rPr lang="it-IT" b="1" dirty="0" err="1"/>
              <a:t>Rights</a:t>
            </a:r>
            <a:r>
              <a:rPr lang="it-IT" b="1" dirty="0"/>
              <a:t> and </a:t>
            </a:r>
            <a:r>
              <a:rPr lang="it-IT" b="1" dirty="0" err="1"/>
              <a:t>dignity</a:t>
            </a:r>
            <a:r>
              <a:rPr lang="it-IT" b="1" dirty="0"/>
              <a:t> of </a:t>
            </a:r>
            <a:r>
              <a:rPr lang="it-IT" b="1" dirty="0" err="1"/>
              <a:t>others</a:t>
            </a:r>
            <a:r>
              <a:rPr lang="it-IT" b="1" dirty="0"/>
              <a:t> </a:t>
            </a:r>
            <a:r>
              <a:rPr lang="it-IT" b="1" dirty="0" err="1"/>
              <a:t>is</a:t>
            </a:r>
            <a:r>
              <a:rPr lang="it-IT" b="1" dirty="0"/>
              <a:t> data re-</a:t>
            </a:r>
            <a:r>
              <a:rPr lang="it-IT" b="1" dirty="0" err="1"/>
              <a:t>users</a:t>
            </a:r>
            <a:r>
              <a:rPr lang="it-IT" b="1" dirty="0"/>
              <a:t>’ </a:t>
            </a:r>
            <a:r>
              <a:rPr lang="it-IT" b="1" dirty="0" err="1"/>
              <a:t>concern</a:t>
            </a:r>
            <a:r>
              <a:rPr lang="it-IT" b="1" dirty="0"/>
              <a:t> </a:t>
            </a:r>
            <a:endParaRPr lang="it-IT" dirty="0"/>
          </a:p>
          <a:p>
            <a:pPr lvl="1"/>
            <a:r>
              <a:rPr lang="it-IT" dirty="0"/>
              <a:t>Large part of open data re-</a:t>
            </a:r>
            <a:r>
              <a:rPr lang="it-IT" dirty="0" err="1"/>
              <a:t>users</a:t>
            </a:r>
            <a:r>
              <a:rPr lang="it-IT" dirty="0"/>
              <a:t> are </a:t>
            </a:r>
            <a:r>
              <a:rPr lang="it-IT" dirty="0" err="1"/>
              <a:t>NGOs</a:t>
            </a:r>
            <a:r>
              <a:rPr lang="it-IT" dirty="0"/>
              <a:t> </a:t>
            </a:r>
            <a:r>
              <a:rPr lang="it-IT" dirty="0" err="1"/>
              <a:t>who</a:t>
            </a:r>
            <a:r>
              <a:rPr lang="it-IT" dirty="0"/>
              <a:t> </a:t>
            </a:r>
            <a:r>
              <a:rPr lang="it-IT" dirty="0" err="1"/>
              <a:t>often</a:t>
            </a:r>
            <a:r>
              <a:rPr lang="it-IT" dirty="0"/>
              <a:t> </a:t>
            </a:r>
            <a:r>
              <a:rPr lang="it-IT" dirty="0" err="1"/>
              <a:t>declare</a:t>
            </a:r>
            <a:r>
              <a:rPr lang="it-IT" dirty="0"/>
              <a:t> </a:t>
            </a:r>
            <a:r>
              <a:rPr lang="it-IT" dirty="0" err="1"/>
              <a:t>missions</a:t>
            </a:r>
            <a:r>
              <a:rPr lang="it-IT" dirty="0"/>
              <a:t> </a:t>
            </a:r>
            <a:r>
              <a:rPr lang="it-IT" dirty="0" err="1"/>
              <a:t>that</a:t>
            </a:r>
            <a:r>
              <a:rPr lang="it-IT" dirty="0"/>
              <a:t> are </a:t>
            </a:r>
            <a:r>
              <a:rPr lang="it-IT" dirty="0" err="1"/>
              <a:t>directly</a:t>
            </a:r>
            <a:r>
              <a:rPr lang="it-IT" dirty="0"/>
              <a:t> </a:t>
            </a:r>
            <a:r>
              <a:rPr lang="it-IT" dirty="0" err="1"/>
              <a:t>linked</a:t>
            </a:r>
            <a:r>
              <a:rPr lang="it-IT" dirty="0"/>
              <a:t> to </a:t>
            </a:r>
            <a:r>
              <a:rPr lang="it-IT" dirty="0" err="1"/>
              <a:t>rights</a:t>
            </a:r>
            <a:r>
              <a:rPr lang="it-IT" dirty="0"/>
              <a:t> of </a:t>
            </a:r>
            <a:r>
              <a:rPr lang="it-IT" dirty="0" err="1"/>
              <a:t>certain</a:t>
            </a:r>
            <a:r>
              <a:rPr lang="it-IT" dirty="0"/>
              <a:t> social </a:t>
            </a:r>
            <a:r>
              <a:rPr lang="it-IT" dirty="0" err="1"/>
              <a:t>groups</a:t>
            </a:r>
            <a:r>
              <a:rPr lang="it-IT" dirty="0"/>
              <a:t>. </a:t>
            </a:r>
            <a:r>
              <a:rPr lang="it-IT" dirty="0" err="1"/>
              <a:t>Having</a:t>
            </a:r>
            <a:r>
              <a:rPr lang="it-IT" dirty="0"/>
              <a:t> </a:t>
            </a:r>
            <a:r>
              <a:rPr lang="it-IT" dirty="0" err="1"/>
              <a:t>responsible</a:t>
            </a:r>
            <a:r>
              <a:rPr lang="it-IT" dirty="0"/>
              <a:t> data </a:t>
            </a:r>
            <a:r>
              <a:rPr lang="it-IT" dirty="0" err="1"/>
              <a:t>policies</a:t>
            </a:r>
            <a:r>
              <a:rPr lang="it-IT" dirty="0"/>
              <a:t> </a:t>
            </a:r>
            <a:r>
              <a:rPr lang="it-IT" dirty="0" err="1"/>
              <a:t>send</a:t>
            </a:r>
            <a:r>
              <a:rPr lang="it-IT" dirty="0"/>
              <a:t> a </a:t>
            </a:r>
            <a:r>
              <a:rPr lang="it-IT" dirty="0" err="1"/>
              <a:t>clear</a:t>
            </a:r>
            <a:r>
              <a:rPr lang="it-IT" dirty="0"/>
              <a:t> </a:t>
            </a:r>
            <a:r>
              <a:rPr lang="it-IT" dirty="0" err="1"/>
              <a:t>signal</a:t>
            </a:r>
            <a:r>
              <a:rPr lang="it-IT" dirty="0"/>
              <a:t> to </a:t>
            </a:r>
            <a:r>
              <a:rPr lang="it-IT" dirty="0" err="1"/>
              <a:t>all</a:t>
            </a:r>
            <a:r>
              <a:rPr lang="it-IT" dirty="0"/>
              <a:t> </a:t>
            </a:r>
            <a:r>
              <a:rPr lang="it-IT" dirty="0" err="1"/>
              <a:t>stakeholders</a:t>
            </a:r>
            <a:r>
              <a:rPr lang="it-IT" dirty="0"/>
              <a:t> </a:t>
            </a:r>
            <a:r>
              <a:rPr lang="it-IT" dirty="0" err="1"/>
              <a:t>that</a:t>
            </a:r>
            <a:r>
              <a:rPr lang="it-IT" dirty="0"/>
              <a:t> </a:t>
            </a:r>
            <a:r>
              <a:rPr lang="it-IT" dirty="0" err="1"/>
              <a:t>organization</a:t>
            </a:r>
            <a:r>
              <a:rPr lang="it-IT" dirty="0"/>
              <a:t> </a:t>
            </a:r>
            <a:r>
              <a:rPr lang="it-IT" dirty="0" err="1"/>
              <a:t>does</a:t>
            </a:r>
            <a:r>
              <a:rPr lang="it-IT" dirty="0"/>
              <a:t> in </a:t>
            </a:r>
            <a:r>
              <a:rPr lang="it-IT" dirty="0" err="1"/>
              <a:t>fact</a:t>
            </a:r>
            <a:r>
              <a:rPr lang="it-IT" dirty="0"/>
              <a:t> care </a:t>
            </a:r>
            <a:r>
              <a:rPr lang="it-IT" dirty="0" err="1"/>
              <a:t>about</a:t>
            </a:r>
            <a:r>
              <a:rPr lang="it-IT" dirty="0"/>
              <a:t> </a:t>
            </a:r>
            <a:r>
              <a:rPr lang="it-IT" dirty="0" err="1"/>
              <a:t>its</a:t>
            </a:r>
            <a:r>
              <a:rPr lang="it-IT" dirty="0"/>
              <a:t> </a:t>
            </a:r>
            <a:r>
              <a:rPr lang="it-IT" dirty="0" err="1"/>
              <a:t>affected</a:t>
            </a:r>
            <a:r>
              <a:rPr lang="it-IT" dirty="0"/>
              <a:t> </a:t>
            </a:r>
            <a:r>
              <a:rPr lang="it-IT" dirty="0" err="1"/>
              <a:t>groups</a:t>
            </a:r>
            <a:r>
              <a:rPr lang="it-IT" dirty="0"/>
              <a:t>, </a:t>
            </a:r>
            <a:r>
              <a:rPr lang="it-IT" dirty="0" err="1"/>
              <a:t>especially</a:t>
            </a:r>
            <a:r>
              <a:rPr lang="it-IT" dirty="0"/>
              <a:t> </a:t>
            </a:r>
            <a:r>
              <a:rPr lang="it-IT" dirty="0" err="1"/>
              <a:t>those</a:t>
            </a:r>
            <a:r>
              <a:rPr lang="it-IT" dirty="0"/>
              <a:t> </a:t>
            </a:r>
            <a:r>
              <a:rPr lang="it-IT" dirty="0" err="1"/>
              <a:t>vulnerable</a:t>
            </a:r>
            <a:r>
              <a:rPr lang="it-IT" dirty="0"/>
              <a:t>. </a:t>
            </a:r>
            <a:endParaRPr lang="it-IT" dirty="0" smtClean="0"/>
          </a:p>
          <a:p>
            <a:r>
              <a:rPr lang="it-IT" b="1" dirty="0" err="1"/>
              <a:t>Reputation</a:t>
            </a:r>
            <a:r>
              <a:rPr lang="it-IT" b="1" dirty="0"/>
              <a:t> in front of </a:t>
            </a:r>
            <a:r>
              <a:rPr lang="it-IT" b="1" dirty="0" err="1"/>
              <a:t>donors</a:t>
            </a:r>
            <a:r>
              <a:rPr lang="it-IT" b="1" dirty="0"/>
              <a:t>, </a:t>
            </a:r>
            <a:r>
              <a:rPr lang="it-IT" b="1" dirty="0" err="1"/>
              <a:t>partners</a:t>
            </a:r>
            <a:r>
              <a:rPr lang="it-IT" b="1" dirty="0"/>
              <a:t>, </a:t>
            </a:r>
            <a:r>
              <a:rPr lang="it-IT" b="1" dirty="0" err="1"/>
              <a:t>customers</a:t>
            </a:r>
            <a:r>
              <a:rPr lang="it-IT" b="1" dirty="0"/>
              <a:t> </a:t>
            </a:r>
            <a:endParaRPr lang="it-IT" b="1" dirty="0" smtClean="0"/>
          </a:p>
          <a:p>
            <a:pPr lvl="1"/>
            <a:r>
              <a:rPr lang="it-IT" dirty="0" err="1"/>
              <a:t>Having</a:t>
            </a:r>
            <a:r>
              <a:rPr lang="it-IT" dirty="0"/>
              <a:t> data re-use </a:t>
            </a:r>
            <a:r>
              <a:rPr lang="it-IT" dirty="0" err="1"/>
              <a:t>policies</a:t>
            </a:r>
            <a:r>
              <a:rPr lang="it-IT" dirty="0"/>
              <a:t> in </a:t>
            </a:r>
            <a:r>
              <a:rPr lang="it-IT" dirty="0" err="1"/>
              <a:t>place</a:t>
            </a:r>
            <a:r>
              <a:rPr lang="it-IT" dirty="0"/>
              <a:t> </a:t>
            </a:r>
            <a:r>
              <a:rPr lang="it-IT" dirty="0" err="1"/>
              <a:t>does</a:t>
            </a:r>
            <a:r>
              <a:rPr lang="it-IT" dirty="0"/>
              <a:t> </a:t>
            </a:r>
            <a:r>
              <a:rPr lang="it-IT" dirty="0" err="1"/>
              <a:t>send</a:t>
            </a:r>
            <a:r>
              <a:rPr lang="it-IT" dirty="0"/>
              <a:t> a </a:t>
            </a:r>
            <a:r>
              <a:rPr lang="it-IT" dirty="0" err="1"/>
              <a:t>clear</a:t>
            </a:r>
            <a:r>
              <a:rPr lang="it-IT" dirty="0"/>
              <a:t> </a:t>
            </a:r>
            <a:r>
              <a:rPr lang="it-IT" dirty="0" err="1"/>
              <a:t>signal</a:t>
            </a:r>
            <a:r>
              <a:rPr lang="it-IT" dirty="0"/>
              <a:t> to </a:t>
            </a:r>
            <a:r>
              <a:rPr lang="it-IT" dirty="0" err="1"/>
              <a:t>donors</a:t>
            </a:r>
            <a:r>
              <a:rPr lang="it-IT" dirty="0"/>
              <a:t>, </a:t>
            </a:r>
            <a:r>
              <a:rPr lang="it-IT" dirty="0" err="1"/>
              <a:t>partners</a:t>
            </a:r>
            <a:r>
              <a:rPr lang="it-IT" dirty="0"/>
              <a:t>, </a:t>
            </a:r>
            <a:r>
              <a:rPr lang="it-IT" dirty="0" err="1"/>
              <a:t>customers</a:t>
            </a:r>
            <a:r>
              <a:rPr lang="it-IT" dirty="0"/>
              <a:t> and </a:t>
            </a:r>
            <a:r>
              <a:rPr lang="it-IT" dirty="0" err="1"/>
              <a:t>other</a:t>
            </a:r>
            <a:r>
              <a:rPr lang="it-IT" dirty="0"/>
              <a:t> </a:t>
            </a:r>
            <a:r>
              <a:rPr lang="it-IT" dirty="0" err="1"/>
              <a:t>stakeholders</a:t>
            </a:r>
            <a:r>
              <a:rPr lang="it-IT" dirty="0"/>
              <a:t> </a:t>
            </a:r>
            <a:r>
              <a:rPr lang="it-IT" dirty="0" err="1"/>
              <a:t>that</a:t>
            </a:r>
            <a:r>
              <a:rPr lang="it-IT" dirty="0"/>
              <a:t> the </a:t>
            </a:r>
            <a:r>
              <a:rPr lang="it-IT" dirty="0" err="1"/>
              <a:t>organization</a:t>
            </a:r>
            <a:r>
              <a:rPr lang="it-IT" dirty="0"/>
              <a:t> </a:t>
            </a:r>
            <a:r>
              <a:rPr lang="it-IT" dirty="0" err="1"/>
              <a:t>treats</a:t>
            </a:r>
            <a:r>
              <a:rPr lang="it-IT" dirty="0"/>
              <a:t> </a:t>
            </a:r>
            <a:r>
              <a:rPr lang="it-IT" dirty="0" err="1"/>
              <a:t>its</a:t>
            </a:r>
            <a:r>
              <a:rPr lang="it-IT" dirty="0"/>
              <a:t> </a:t>
            </a:r>
            <a:r>
              <a:rPr lang="it-IT" dirty="0" err="1"/>
              <a:t>activities</a:t>
            </a:r>
            <a:r>
              <a:rPr lang="it-IT" dirty="0"/>
              <a:t> with care and high </a:t>
            </a:r>
            <a:r>
              <a:rPr lang="it-IT" dirty="0" err="1"/>
              <a:t>ethical</a:t>
            </a:r>
            <a:r>
              <a:rPr lang="it-IT" dirty="0"/>
              <a:t> </a:t>
            </a:r>
            <a:r>
              <a:rPr lang="it-IT" dirty="0" err="1"/>
              <a:t>standards</a:t>
            </a:r>
            <a:r>
              <a:rPr lang="it-IT" dirty="0"/>
              <a:t>. </a:t>
            </a:r>
          </a:p>
        </p:txBody>
      </p:sp>
    </p:spTree>
    <p:extLst>
      <p:ext uri="{BB962C8B-B14F-4D97-AF65-F5344CB8AC3E}">
        <p14:creationId xmlns:p14="http://schemas.microsoft.com/office/powerpoint/2010/main" val="3633732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err="1"/>
              <a:t>R</a:t>
            </a:r>
            <a:r>
              <a:rPr lang="en-GB" dirty="0" err="1" smtClean="0"/>
              <a:t>esponsabilities</a:t>
            </a:r>
            <a:r>
              <a:rPr lang="en-GB" dirty="0" smtClean="0"/>
              <a:t> in data re-use</a:t>
            </a:r>
            <a:endParaRPr lang="en-GB" dirty="0"/>
          </a:p>
        </p:txBody>
      </p:sp>
      <p:sp>
        <p:nvSpPr>
          <p:cNvPr id="3" name="Segnaposto contenuto 2"/>
          <p:cNvSpPr>
            <a:spLocks noGrp="1"/>
          </p:cNvSpPr>
          <p:nvPr>
            <p:ph idx="1"/>
          </p:nvPr>
        </p:nvSpPr>
        <p:spPr/>
        <p:txBody>
          <a:bodyPr>
            <a:normAutofit fontScale="62500" lnSpcReduction="20000"/>
          </a:bodyPr>
          <a:lstStyle/>
          <a:p>
            <a:endParaRPr lang="en-GB" dirty="0" smtClean="0"/>
          </a:p>
          <a:p>
            <a:pPr marL="0" indent="0">
              <a:buNone/>
            </a:pPr>
            <a:r>
              <a:rPr lang="en-GB" dirty="0" smtClean="0"/>
              <a:t>Re-using data organisations has the </a:t>
            </a:r>
            <a:r>
              <a:rPr lang="en-GB" b="1" dirty="0" smtClean="0"/>
              <a:t>duty </a:t>
            </a:r>
            <a:r>
              <a:rPr lang="en-GB" dirty="0"/>
              <a:t>to ensure people's </a:t>
            </a:r>
            <a:r>
              <a:rPr lang="en-GB" dirty="0" smtClean="0"/>
              <a:t>rights to: </a:t>
            </a:r>
            <a:r>
              <a:rPr lang="en-GB" b="1" dirty="0"/>
              <a:t>consent, privacy, security and ownership </a:t>
            </a:r>
            <a:endParaRPr lang="en-GB" dirty="0"/>
          </a:p>
          <a:p>
            <a:pPr marL="0" indent="0">
              <a:buNone/>
            </a:pPr>
            <a:r>
              <a:rPr lang="en-GB" dirty="0" smtClean="0"/>
              <a:t>During </a:t>
            </a:r>
            <a:r>
              <a:rPr lang="en-GB" dirty="0" smtClean="0"/>
              <a:t>the processes of: </a:t>
            </a:r>
            <a:r>
              <a:rPr lang="en-GB" b="1" dirty="0"/>
              <a:t>collection, analysis, storage, presentation and re-</a:t>
            </a:r>
            <a:r>
              <a:rPr lang="en-GB" b="1" dirty="0" smtClean="0"/>
              <a:t>use</a:t>
            </a:r>
          </a:p>
          <a:p>
            <a:endParaRPr lang="en-GB" dirty="0" smtClean="0"/>
          </a:p>
          <a:p>
            <a:pPr marL="0" indent="0">
              <a:buNone/>
            </a:pPr>
            <a:r>
              <a:rPr lang="en-GB" dirty="0" smtClean="0"/>
              <a:t>At the same time they </a:t>
            </a:r>
            <a:r>
              <a:rPr lang="en-GB" dirty="0" smtClean="0"/>
              <a:t>must </a:t>
            </a:r>
            <a:r>
              <a:rPr lang="en-GB" dirty="0" smtClean="0"/>
              <a:t>respect the </a:t>
            </a:r>
            <a:r>
              <a:rPr lang="en-GB" dirty="0"/>
              <a:t>values of </a:t>
            </a:r>
            <a:r>
              <a:rPr lang="en-GB" b="1" dirty="0"/>
              <a:t>transparency and openness </a:t>
            </a:r>
            <a:endParaRPr lang="en-GB" b="1" dirty="0" smtClean="0"/>
          </a:p>
          <a:p>
            <a:pPr marL="0" indent="0">
              <a:buNone/>
            </a:pPr>
            <a:endParaRPr lang="en-GB" b="1" dirty="0"/>
          </a:p>
          <a:p>
            <a:pPr marL="0" indent="0" algn="ctr">
              <a:buNone/>
            </a:pPr>
            <a:r>
              <a:rPr lang="it-IT" dirty="0" err="1"/>
              <a:t>Transparency</a:t>
            </a:r>
            <a:r>
              <a:rPr lang="it-IT" dirty="0"/>
              <a:t> &amp; </a:t>
            </a:r>
            <a:r>
              <a:rPr lang="it-IT" dirty="0" err="1"/>
              <a:t>Openess</a:t>
            </a:r>
            <a:r>
              <a:rPr lang="it-IT" dirty="0"/>
              <a:t>  v/</a:t>
            </a:r>
            <a:r>
              <a:rPr lang="it-IT" dirty="0" err="1"/>
              <a:t>s</a:t>
            </a:r>
            <a:r>
              <a:rPr lang="it-IT" dirty="0"/>
              <a:t> Privacy, Security &amp; </a:t>
            </a:r>
            <a:r>
              <a:rPr lang="it-IT" dirty="0" err="1" smtClean="0"/>
              <a:t>Ownership</a:t>
            </a:r>
            <a:endParaRPr lang="en-GB" dirty="0"/>
          </a:p>
          <a:p>
            <a:pPr algn="ctr"/>
            <a:endParaRPr lang="en-GB" dirty="0"/>
          </a:p>
        </p:txBody>
      </p:sp>
    </p:spTree>
    <p:extLst>
      <p:ext uri="{BB962C8B-B14F-4D97-AF65-F5344CB8AC3E}">
        <p14:creationId xmlns:p14="http://schemas.microsoft.com/office/powerpoint/2010/main" val="31434950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Ethical and </a:t>
            </a:r>
            <a:r>
              <a:rPr lang="en-GB" dirty="0" err="1" smtClean="0"/>
              <a:t>Resposible</a:t>
            </a:r>
            <a:r>
              <a:rPr lang="en-GB" dirty="0" smtClean="0"/>
              <a:t> re-use</a:t>
            </a:r>
            <a:endParaRPr lang="en-GB" dirty="0"/>
          </a:p>
        </p:txBody>
      </p:sp>
      <p:sp>
        <p:nvSpPr>
          <p:cNvPr id="3" name="Segnaposto contenuto 2"/>
          <p:cNvSpPr>
            <a:spLocks noGrp="1"/>
          </p:cNvSpPr>
          <p:nvPr>
            <p:ph idx="1"/>
          </p:nvPr>
        </p:nvSpPr>
        <p:spPr/>
        <p:txBody>
          <a:bodyPr>
            <a:normAutofit fontScale="70000" lnSpcReduction="20000"/>
          </a:bodyPr>
          <a:lstStyle/>
          <a:p>
            <a:endParaRPr lang="en-GB" dirty="0" smtClean="0"/>
          </a:p>
          <a:p>
            <a:r>
              <a:rPr lang="en-GB" dirty="0" smtClean="0"/>
              <a:t>Principles</a:t>
            </a:r>
          </a:p>
          <a:p>
            <a:pPr lvl="2"/>
            <a:r>
              <a:rPr lang="en-GB" dirty="0" smtClean="0"/>
              <a:t>Transparency &amp; </a:t>
            </a:r>
            <a:r>
              <a:rPr lang="en-GB" dirty="0" err="1" smtClean="0"/>
              <a:t>Openess</a:t>
            </a:r>
            <a:endParaRPr lang="en-GB" dirty="0" smtClean="0"/>
          </a:p>
          <a:p>
            <a:pPr lvl="2"/>
            <a:r>
              <a:rPr lang="en-GB" dirty="0" smtClean="0"/>
              <a:t>Do no harm !</a:t>
            </a:r>
          </a:p>
          <a:p>
            <a:r>
              <a:rPr lang="en-GB" dirty="0" smtClean="0"/>
              <a:t>Concepts</a:t>
            </a:r>
          </a:p>
          <a:p>
            <a:pPr lvl="2"/>
            <a:r>
              <a:rPr lang="en-GB" dirty="0" smtClean="0"/>
              <a:t>Consent</a:t>
            </a:r>
          </a:p>
          <a:p>
            <a:pPr lvl="2"/>
            <a:r>
              <a:rPr lang="en-GB" dirty="0" smtClean="0"/>
              <a:t>Privacy, Security &amp; Ownership</a:t>
            </a:r>
          </a:p>
          <a:p>
            <a:r>
              <a:rPr lang="en-GB" dirty="0" smtClean="0"/>
              <a:t>Data Stages</a:t>
            </a:r>
          </a:p>
          <a:p>
            <a:pPr lvl="2"/>
            <a:r>
              <a:rPr lang="en-GB" dirty="0" smtClean="0"/>
              <a:t>Collection and Storage</a:t>
            </a:r>
          </a:p>
          <a:p>
            <a:pPr lvl="2"/>
            <a:r>
              <a:rPr lang="en-GB" dirty="0" smtClean="0"/>
              <a:t>Analysis &amp; Presentation</a:t>
            </a:r>
          </a:p>
          <a:p>
            <a:endParaRPr lang="en-GB" dirty="0" smtClean="0"/>
          </a:p>
        </p:txBody>
      </p:sp>
    </p:spTree>
    <p:extLst>
      <p:ext uri="{BB962C8B-B14F-4D97-AF65-F5344CB8AC3E}">
        <p14:creationId xmlns:p14="http://schemas.microsoft.com/office/powerpoint/2010/main" val="30812340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4000" dirty="0" smtClean="0"/>
              <a:t>Transparency v/s Do no harm</a:t>
            </a:r>
            <a:endParaRPr lang="en-GB" sz="4000" dirty="0"/>
          </a:p>
        </p:txBody>
      </p:sp>
      <p:sp>
        <p:nvSpPr>
          <p:cNvPr id="3" name="Segnaposto contenuto 2"/>
          <p:cNvSpPr>
            <a:spLocks noGrp="1"/>
          </p:cNvSpPr>
          <p:nvPr>
            <p:ph idx="1"/>
          </p:nvPr>
        </p:nvSpPr>
        <p:spPr/>
        <p:txBody>
          <a:bodyPr>
            <a:normAutofit fontScale="55000" lnSpcReduction="20000"/>
          </a:bodyPr>
          <a:lstStyle/>
          <a:p>
            <a:endParaRPr lang="it-IT" dirty="0" smtClean="0"/>
          </a:p>
          <a:p>
            <a:endParaRPr lang="it-IT" dirty="0" smtClean="0"/>
          </a:p>
          <a:p>
            <a:pPr marL="0" indent="0">
              <a:buNone/>
            </a:pPr>
            <a:r>
              <a:rPr lang="it-IT" dirty="0" smtClean="0"/>
              <a:t>The </a:t>
            </a:r>
            <a:r>
              <a:rPr lang="it-IT" dirty="0" err="1"/>
              <a:t>concepts</a:t>
            </a:r>
            <a:r>
              <a:rPr lang="it-IT" dirty="0"/>
              <a:t> of </a:t>
            </a:r>
            <a:r>
              <a:rPr lang="it-IT" dirty="0" smtClean="0"/>
              <a:t>privacy</a:t>
            </a:r>
            <a:r>
              <a:rPr lang="it-IT" dirty="0"/>
              <a:t>, security, commercial or state </a:t>
            </a:r>
            <a:r>
              <a:rPr lang="it-IT" dirty="0" err="1"/>
              <a:t>secrecy</a:t>
            </a:r>
            <a:r>
              <a:rPr lang="it-IT" dirty="0"/>
              <a:t> </a:t>
            </a:r>
            <a:r>
              <a:rPr lang="it-IT" dirty="0" smtClean="0"/>
              <a:t> -&gt;  </a:t>
            </a:r>
            <a:r>
              <a:rPr lang="it-IT" dirty="0"/>
              <a:t>“do </a:t>
            </a:r>
            <a:r>
              <a:rPr lang="it-IT" dirty="0" err="1"/>
              <a:t>not</a:t>
            </a:r>
            <a:r>
              <a:rPr lang="it-IT" dirty="0"/>
              <a:t> </a:t>
            </a:r>
            <a:r>
              <a:rPr lang="it-IT" dirty="0" err="1"/>
              <a:t>harm</a:t>
            </a:r>
            <a:r>
              <a:rPr lang="it-IT" dirty="0"/>
              <a:t>” </a:t>
            </a:r>
            <a:r>
              <a:rPr lang="it-IT" dirty="0" err="1"/>
              <a:t>principle</a:t>
            </a:r>
            <a:r>
              <a:rPr lang="it-IT" dirty="0"/>
              <a:t> </a:t>
            </a:r>
            <a:endParaRPr lang="it-IT" dirty="0" smtClean="0"/>
          </a:p>
          <a:p>
            <a:pPr marL="0" indent="0">
              <a:buNone/>
            </a:pPr>
            <a:endParaRPr lang="it-IT" dirty="0" smtClean="0"/>
          </a:p>
          <a:p>
            <a:pPr marL="0" indent="0">
              <a:buNone/>
            </a:pPr>
            <a:r>
              <a:rPr lang="it-IT" dirty="0" smtClean="0"/>
              <a:t>Data </a:t>
            </a:r>
            <a:r>
              <a:rPr lang="it-IT" dirty="0"/>
              <a:t>re-</a:t>
            </a:r>
            <a:r>
              <a:rPr lang="it-IT" dirty="0" err="1"/>
              <a:t>users</a:t>
            </a:r>
            <a:r>
              <a:rPr lang="it-IT" dirty="0"/>
              <a:t> must do </a:t>
            </a:r>
            <a:r>
              <a:rPr lang="it-IT" dirty="0" err="1"/>
              <a:t>all</a:t>
            </a:r>
            <a:r>
              <a:rPr lang="it-IT" dirty="0"/>
              <a:t> </a:t>
            </a:r>
            <a:r>
              <a:rPr lang="it-IT" dirty="0" err="1"/>
              <a:t>within</a:t>
            </a:r>
            <a:r>
              <a:rPr lang="it-IT" dirty="0"/>
              <a:t> </a:t>
            </a:r>
            <a:r>
              <a:rPr lang="it-IT" dirty="0" err="1"/>
              <a:t>their</a:t>
            </a:r>
            <a:r>
              <a:rPr lang="it-IT" dirty="0"/>
              <a:t> </a:t>
            </a:r>
            <a:r>
              <a:rPr lang="it-IT" dirty="0" err="1"/>
              <a:t>powers</a:t>
            </a:r>
            <a:r>
              <a:rPr lang="it-IT" dirty="0"/>
              <a:t> to </a:t>
            </a:r>
            <a:r>
              <a:rPr lang="it-IT" dirty="0" err="1"/>
              <a:t>not</a:t>
            </a:r>
            <a:r>
              <a:rPr lang="it-IT" dirty="0"/>
              <a:t> cause </a:t>
            </a:r>
            <a:r>
              <a:rPr lang="it-IT" dirty="0" err="1"/>
              <a:t>any</a:t>
            </a:r>
            <a:r>
              <a:rPr lang="it-IT" dirty="0"/>
              <a:t> </a:t>
            </a:r>
            <a:r>
              <a:rPr lang="it-IT" dirty="0" err="1"/>
              <a:t>harm</a:t>
            </a:r>
            <a:r>
              <a:rPr lang="it-IT" dirty="0"/>
              <a:t> to </a:t>
            </a:r>
            <a:r>
              <a:rPr lang="it-IT" dirty="0" err="1"/>
              <a:t>any</a:t>
            </a:r>
            <a:r>
              <a:rPr lang="it-IT" dirty="0"/>
              <a:t> of the </a:t>
            </a:r>
            <a:r>
              <a:rPr lang="it-IT" dirty="0" err="1"/>
              <a:t>stakeholders</a:t>
            </a:r>
            <a:r>
              <a:rPr lang="it-IT" dirty="0"/>
              <a:t> </a:t>
            </a:r>
            <a:r>
              <a:rPr lang="it-IT" dirty="0" err="1"/>
              <a:t>that</a:t>
            </a:r>
            <a:r>
              <a:rPr lang="it-IT" dirty="0"/>
              <a:t> can rise </a:t>
            </a:r>
            <a:r>
              <a:rPr lang="it-IT" dirty="0" err="1"/>
              <a:t>as</a:t>
            </a:r>
            <a:r>
              <a:rPr lang="it-IT" dirty="0"/>
              <a:t> a </a:t>
            </a:r>
            <a:r>
              <a:rPr lang="it-IT" dirty="0" err="1"/>
              <a:t>direct</a:t>
            </a:r>
            <a:r>
              <a:rPr lang="it-IT" dirty="0"/>
              <a:t> or </a:t>
            </a:r>
            <a:r>
              <a:rPr lang="it-IT" dirty="0" err="1"/>
              <a:t>indirect</a:t>
            </a:r>
            <a:r>
              <a:rPr lang="it-IT" dirty="0"/>
              <a:t> </a:t>
            </a:r>
            <a:r>
              <a:rPr lang="it-IT" dirty="0" err="1"/>
              <a:t>result</a:t>
            </a:r>
            <a:r>
              <a:rPr lang="it-IT" dirty="0"/>
              <a:t> of open data re-</a:t>
            </a:r>
            <a:r>
              <a:rPr lang="it-IT" dirty="0" smtClean="0"/>
              <a:t>use.</a:t>
            </a:r>
          </a:p>
          <a:p>
            <a:pPr marL="0" indent="0">
              <a:buNone/>
            </a:pPr>
            <a:endParaRPr lang="it-IT" dirty="0"/>
          </a:p>
          <a:p>
            <a:pPr marL="0" indent="0">
              <a:buNone/>
            </a:pPr>
            <a:r>
              <a:rPr lang="it-IT" b="1" dirty="0"/>
              <a:t>T</a:t>
            </a:r>
            <a:r>
              <a:rPr lang="it-IT" b="1" dirty="0" smtClean="0"/>
              <a:t>he </a:t>
            </a:r>
            <a:r>
              <a:rPr lang="it-IT" b="1" dirty="0"/>
              <a:t>right to privacy </a:t>
            </a:r>
            <a:r>
              <a:rPr lang="it-IT" b="1" dirty="0" err="1"/>
              <a:t>is</a:t>
            </a:r>
            <a:r>
              <a:rPr lang="it-IT" b="1" dirty="0"/>
              <a:t> for </a:t>
            </a:r>
            <a:r>
              <a:rPr lang="it-IT" b="1" dirty="0" err="1"/>
              <a:t>those</a:t>
            </a:r>
            <a:r>
              <a:rPr lang="it-IT" b="1" dirty="0"/>
              <a:t> </a:t>
            </a:r>
            <a:r>
              <a:rPr lang="it-IT" b="1" dirty="0" err="1"/>
              <a:t>without</a:t>
            </a:r>
            <a:r>
              <a:rPr lang="it-IT" b="1" dirty="0"/>
              <a:t> </a:t>
            </a:r>
            <a:r>
              <a:rPr lang="it-IT" b="1" dirty="0" err="1"/>
              <a:t>power</a:t>
            </a:r>
            <a:r>
              <a:rPr lang="it-IT" b="1" dirty="0"/>
              <a:t>, and </a:t>
            </a:r>
            <a:r>
              <a:rPr lang="it-IT" b="1" dirty="0" err="1"/>
              <a:t>transparency</a:t>
            </a:r>
            <a:r>
              <a:rPr lang="it-IT" b="1" dirty="0"/>
              <a:t> </a:t>
            </a:r>
            <a:r>
              <a:rPr lang="it-IT" b="1" dirty="0" err="1"/>
              <a:t>is</a:t>
            </a:r>
            <a:r>
              <a:rPr lang="it-IT" b="1" dirty="0"/>
              <a:t> for </a:t>
            </a:r>
            <a:r>
              <a:rPr lang="it-IT" b="1" dirty="0" err="1"/>
              <a:t>those</a:t>
            </a:r>
            <a:r>
              <a:rPr lang="it-IT" b="1" dirty="0"/>
              <a:t> with </a:t>
            </a:r>
            <a:r>
              <a:rPr lang="it-IT" b="1" dirty="0" err="1"/>
              <a:t>power</a:t>
            </a:r>
            <a:r>
              <a:rPr lang="it-IT" b="1" dirty="0"/>
              <a:t> </a:t>
            </a:r>
            <a:endParaRPr lang="it-IT" dirty="0"/>
          </a:p>
          <a:p>
            <a:pPr marL="0" indent="0">
              <a:buNone/>
            </a:pPr>
            <a:endParaRPr lang="it-IT" dirty="0" smtClean="0"/>
          </a:p>
          <a:p>
            <a:endParaRPr lang="en-GB" dirty="0"/>
          </a:p>
        </p:txBody>
      </p:sp>
    </p:spTree>
    <p:extLst>
      <p:ext uri="{BB962C8B-B14F-4D97-AF65-F5344CB8AC3E}">
        <p14:creationId xmlns:p14="http://schemas.microsoft.com/office/powerpoint/2010/main" val="119022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Right to </a:t>
            </a:r>
            <a:r>
              <a:rPr lang="it-IT" dirty="0" err="1"/>
              <a:t>consent</a:t>
            </a:r>
            <a:r>
              <a:rPr lang="it-IT" dirty="0"/>
              <a:t> </a:t>
            </a:r>
            <a:endParaRPr lang="en-GB" dirty="0"/>
          </a:p>
        </p:txBody>
      </p:sp>
      <p:sp>
        <p:nvSpPr>
          <p:cNvPr id="3" name="Segnaposto contenuto 2"/>
          <p:cNvSpPr>
            <a:spLocks noGrp="1"/>
          </p:cNvSpPr>
          <p:nvPr>
            <p:ph idx="1"/>
          </p:nvPr>
        </p:nvSpPr>
        <p:spPr/>
        <p:txBody>
          <a:bodyPr>
            <a:normAutofit fontScale="40000" lnSpcReduction="20000"/>
          </a:bodyPr>
          <a:lstStyle/>
          <a:p>
            <a:pPr marL="0" indent="0">
              <a:buNone/>
            </a:pPr>
            <a:endParaRPr lang="it-IT" dirty="0"/>
          </a:p>
          <a:p>
            <a:r>
              <a:rPr lang="it-IT" dirty="0" err="1" smtClean="0"/>
              <a:t>Informed</a:t>
            </a:r>
            <a:r>
              <a:rPr lang="it-IT" dirty="0" smtClean="0"/>
              <a:t> </a:t>
            </a:r>
            <a:r>
              <a:rPr lang="it-IT" dirty="0" err="1"/>
              <a:t>consent</a:t>
            </a:r>
            <a:r>
              <a:rPr lang="it-IT" dirty="0"/>
              <a:t> </a:t>
            </a:r>
            <a:r>
              <a:rPr lang="it-IT" dirty="0" err="1"/>
              <a:t>is</a:t>
            </a:r>
            <a:r>
              <a:rPr lang="it-IT" dirty="0"/>
              <a:t> the </a:t>
            </a:r>
            <a:r>
              <a:rPr lang="it-IT" dirty="0" err="1"/>
              <a:t>mechanism</a:t>
            </a:r>
            <a:r>
              <a:rPr lang="it-IT" dirty="0"/>
              <a:t> </a:t>
            </a:r>
            <a:r>
              <a:rPr lang="it-IT" dirty="0" err="1"/>
              <a:t>through</a:t>
            </a:r>
            <a:r>
              <a:rPr lang="it-IT" dirty="0"/>
              <a:t> </a:t>
            </a:r>
            <a:r>
              <a:rPr lang="it-IT" dirty="0" err="1"/>
              <a:t>which</a:t>
            </a:r>
            <a:r>
              <a:rPr lang="it-IT" dirty="0"/>
              <a:t> </a:t>
            </a:r>
            <a:r>
              <a:rPr lang="it-IT" b="1" dirty="0" err="1"/>
              <a:t>people</a:t>
            </a:r>
            <a:r>
              <a:rPr lang="it-IT" b="1" dirty="0"/>
              <a:t> </a:t>
            </a:r>
            <a:r>
              <a:rPr lang="it-IT" b="1" dirty="0" err="1"/>
              <a:t>agree</a:t>
            </a:r>
            <a:r>
              <a:rPr lang="it-IT" b="1" dirty="0"/>
              <a:t> to </a:t>
            </a:r>
            <a:r>
              <a:rPr lang="it-IT" b="1" dirty="0" err="1"/>
              <a:t>provide</a:t>
            </a:r>
            <a:r>
              <a:rPr lang="it-IT" b="1" dirty="0"/>
              <a:t> information for </a:t>
            </a:r>
            <a:r>
              <a:rPr lang="it-IT" b="1" dirty="0" err="1"/>
              <a:t>research</a:t>
            </a:r>
            <a:r>
              <a:rPr lang="it-IT" b="1" dirty="0"/>
              <a:t> or data </a:t>
            </a:r>
            <a:r>
              <a:rPr lang="it-IT" b="1" dirty="0" err="1"/>
              <a:t>collection</a:t>
            </a:r>
            <a:r>
              <a:rPr lang="it-IT" b="1" dirty="0"/>
              <a:t> </a:t>
            </a:r>
            <a:r>
              <a:rPr lang="it-IT" dirty="0" err="1" smtClean="0"/>
              <a:t>projects</a:t>
            </a:r>
            <a:r>
              <a:rPr lang="it-IT" dirty="0" smtClean="0"/>
              <a:t>.</a:t>
            </a:r>
          </a:p>
          <a:p>
            <a:endParaRPr lang="it-IT" dirty="0" smtClean="0"/>
          </a:p>
          <a:p>
            <a:r>
              <a:rPr lang="it-IT" dirty="0" smtClean="0"/>
              <a:t>Three </a:t>
            </a:r>
            <a:r>
              <a:rPr lang="it-IT" dirty="0" err="1"/>
              <a:t>components</a:t>
            </a:r>
            <a:r>
              <a:rPr lang="it-IT" dirty="0"/>
              <a:t>: </a:t>
            </a:r>
            <a:r>
              <a:rPr lang="it-IT" dirty="0" err="1" smtClean="0"/>
              <a:t>disclosure</a:t>
            </a:r>
            <a:r>
              <a:rPr lang="it-IT" dirty="0" smtClean="0"/>
              <a:t> </a:t>
            </a:r>
            <a:r>
              <a:rPr lang="it-IT" dirty="0"/>
              <a:t>of </a:t>
            </a:r>
            <a:r>
              <a:rPr lang="it-IT" dirty="0" err="1"/>
              <a:t>research</a:t>
            </a:r>
            <a:r>
              <a:rPr lang="it-IT" dirty="0"/>
              <a:t> </a:t>
            </a:r>
            <a:r>
              <a:rPr lang="it-IT" dirty="0" err="1"/>
              <a:t>objectives</a:t>
            </a:r>
            <a:r>
              <a:rPr lang="it-IT" dirty="0"/>
              <a:t> </a:t>
            </a:r>
            <a:r>
              <a:rPr lang="it-IT" dirty="0" smtClean="0"/>
              <a:t>and </a:t>
            </a:r>
            <a:r>
              <a:rPr lang="it-IT" dirty="0" err="1" smtClean="0"/>
              <a:t>any</a:t>
            </a:r>
            <a:r>
              <a:rPr lang="it-IT" dirty="0" smtClean="0"/>
              <a:t> </a:t>
            </a:r>
            <a:r>
              <a:rPr lang="it-IT" dirty="0" err="1"/>
              <a:t>risks</a:t>
            </a:r>
            <a:r>
              <a:rPr lang="it-IT" dirty="0"/>
              <a:t> or negative </a:t>
            </a:r>
            <a:r>
              <a:rPr lang="it-IT" dirty="0" err="1"/>
              <a:t>consequences</a:t>
            </a:r>
            <a:r>
              <a:rPr lang="it-IT" dirty="0"/>
              <a:t> of </a:t>
            </a:r>
            <a:r>
              <a:rPr lang="it-IT" dirty="0" err="1"/>
              <a:t>participating</a:t>
            </a:r>
            <a:r>
              <a:rPr lang="it-IT" dirty="0"/>
              <a:t> </a:t>
            </a:r>
            <a:r>
              <a:rPr lang="it-IT" dirty="0" err="1"/>
              <a:t>capacity</a:t>
            </a:r>
            <a:r>
              <a:rPr lang="it-IT" dirty="0"/>
              <a:t> of </a:t>
            </a:r>
            <a:r>
              <a:rPr lang="it-IT" dirty="0" err="1"/>
              <a:t>individuals</a:t>
            </a:r>
            <a:r>
              <a:rPr lang="it-IT" dirty="0"/>
              <a:t> to </a:t>
            </a:r>
            <a:r>
              <a:rPr lang="it-IT" dirty="0" err="1"/>
              <a:t>understand</a:t>
            </a:r>
            <a:r>
              <a:rPr lang="it-IT" dirty="0"/>
              <a:t> the </a:t>
            </a:r>
            <a:r>
              <a:rPr lang="it-IT" dirty="0" err="1"/>
              <a:t>implications</a:t>
            </a:r>
            <a:r>
              <a:rPr lang="it-IT" dirty="0"/>
              <a:t> of </a:t>
            </a:r>
            <a:r>
              <a:rPr lang="it-IT" dirty="0" err="1"/>
              <a:t>participating</a:t>
            </a:r>
            <a:r>
              <a:rPr lang="it-IT" dirty="0"/>
              <a:t> </a:t>
            </a:r>
            <a:r>
              <a:rPr lang="it-IT" dirty="0" err="1"/>
              <a:t>voluntariness</a:t>
            </a:r>
            <a:r>
              <a:rPr lang="it-IT" dirty="0"/>
              <a:t> of </a:t>
            </a:r>
            <a:r>
              <a:rPr lang="it-IT" dirty="0" err="1"/>
              <a:t>their</a:t>
            </a:r>
            <a:r>
              <a:rPr lang="it-IT" dirty="0"/>
              <a:t> </a:t>
            </a:r>
            <a:r>
              <a:rPr lang="it-IT" dirty="0" err="1"/>
              <a:t>participation</a:t>
            </a:r>
            <a:r>
              <a:rPr lang="it-IT" dirty="0"/>
              <a:t> </a:t>
            </a:r>
            <a:endParaRPr lang="it-IT" dirty="0" smtClean="0"/>
          </a:p>
          <a:p>
            <a:endParaRPr lang="it-IT" dirty="0" smtClean="0"/>
          </a:p>
          <a:p>
            <a:r>
              <a:rPr lang="it-IT" dirty="0" err="1"/>
              <a:t>I</a:t>
            </a:r>
            <a:r>
              <a:rPr lang="it-IT" dirty="0" err="1" smtClean="0"/>
              <a:t>nformed</a:t>
            </a:r>
            <a:r>
              <a:rPr lang="it-IT" dirty="0" smtClean="0"/>
              <a:t> </a:t>
            </a:r>
            <a:r>
              <a:rPr lang="it-IT" dirty="0" err="1"/>
              <a:t>consent</a:t>
            </a:r>
            <a:r>
              <a:rPr lang="it-IT" dirty="0"/>
              <a:t> include </a:t>
            </a:r>
            <a:r>
              <a:rPr lang="it-IT" dirty="0" err="1"/>
              <a:t>plain</a:t>
            </a:r>
            <a:r>
              <a:rPr lang="it-IT" dirty="0"/>
              <a:t> </a:t>
            </a:r>
            <a:r>
              <a:rPr lang="it-IT" dirty="0" err="1"/>
              <a:t>language</a:t>
            </a:r>
            <a:r>
              <a:rPr lang="it-IT" dirty="0"/>
              <a:t>, easy-to-</a:t>
            </a:r>
            <a:r>
              <a:rPr lang="it-IT" dirty="0" err="1"/>
              <a:t>understand</a:t>
            </a:r>
            <a:r>
              <a:rPr lang="it-IT" dirty="0"/>
              <a:t> </a:t>
            </a:r>
            <a:r>
              <a:rPr lang="it-IT" dirty="0" err="1"/>
              <a:t>explanations</a:t>
            </a:r>
            <a:r>
              <a:rPr lang="it-IT" dirty="0"/>
              <a:t> of the </a:t>
            </a:r>
            <a:r>
              <a:rPr lang="it-IT" dirty="0" err="1"/>
              <a:t>types</a:t>
            </a:r>
            <a:r>
              <a:rPr lang="it-IT" dirty="0"/>
              <a:t> of data to be </a:t>
            </a:r>
            <a:r>
              <a:rPr lang="it-IT" dirty="0" err="1"/>
              <a:t>collected</a:t>
            </a:r>
            <a:r>
              <a:rPr lang="it-IT" dirty="0"/>
              <a:t>, the </a:t>
            </a:r>
            <a:r>
              <a:rPr lang="it-IT" dirty="0" err="1"/>
              <a:t>purposes</a:t>
            </a:r>
            <a:r>
              <a:rPr lang="it-IT" dirty="0"/>
              <a:t> of </a:t>
            </a:r>
            <a:r>
              <a:rPr lang="it-IT" dirty="0" err="1"/>
              <a:t>collecting</a:t>
            </a:r>
            <a:r>
              <a:rPr lang="it-IT" dirty="0"/>
              <a:t> data, the </a:t>
            </a:r>
            <a:r>
              <a:rPr lang="it-IT" dirty="0" err="1"/>
              <a:t>intended</a:t>
            </a:r>
            <a:r>
              <a:rPr lang="it-IT" dirty="0"/>
              <a:t> and </a:t>
            </a:r>
            <a:r>
              <a:rPr lang="it-IT" dirty="0" err="1"/>
              <a:t>potential</a:t>
            </a:r>
            <a:r>
              <a:rPr lang="it-IT" dirty="0"/>
              <a:t> </a:t>
            </a:r>
            <a:r>
              <a:rPr lang="it-IT" dirty="0" err="1"/>
              <a:t>unintended</a:t>
            </a:r>
            <a:r>
              <a:rPr lang="it-IT" dirty="0"/>
              <a:t> </a:t>
            </a:r>
            <a:r>
              <a:rPr lang="it-IT" dirty="0" err="1"/>
              <a:t>uses</a:t>
            </a:r>
            <a:r>
              <a:rPr lang="it-IT" dirty="0"/>
              <a:t> of </a:t>
            </a:r>
            <a:r>
              <a:rPr lang="it-IT" dirty="0" err="1"/>
              <a:t>that</a:t>
            </a:r>
            <a:r>
              <a:rPr lang="it-IT" dirty="0"/>
              <a:t> data, </a:t>
            </a:r>
            <a:r>
              <a:rPr lang="it-IT" dirty="0" err="1"/>
              <a:t>who</a:t>
            </a:r>
            <a:r>
              <a:rPr lang="it-IT" dirty="0"/>
              <a:t> </a:t>
            </a:r>
            <a:r>
              <a:rPr lang="it-IT" dirty="0" err="1"/>
              <a:t>has</a:t>
            </a:r>
            <a:r>
              <a:rPr lang="it-IT" dirty="0"/>
              <a:t> </a:t>
            </a:r>
            <a:r>
              <a:rPr lang="it-IT" dirty="0" err="1"/>
              <a:t>access</a:t>
            </a:r>
            <a:r>
              <a:rPr lang="it-IT" dirty="0"/>
              <a:t> to and control over the data, </a:t>
            </a:r>
            <a:r>
              <a:rPr lang="it-IT" dirty="0" err="1"/>
              <a:t>risks</a:t>
            </a:r>
            <a:r>
              <a:rPr lang="it-IT" dirty="0"/>
              <a:t> of data </a:t>
            </a:r>
            <a:r>
              <a:rPr lang="it-IT" dirty="0" err="1"/>
              <a:t>leakage</a:t>
            </a:r>
            <a:r>
              <a:rPr lang="it-IT" dirty="0"/>
              <a:t> to </a:t>
            </a:r>
            <a:r>
              <a:rPr lang="it-IT" dirty="0" err="1"/>
              <a:t>third</a:t>
            </a:r>
            <a:r>
              <a:rPr lang="it-IT" dirty="0"/>
              <a:t> parties, and </a:t>
            </a:r>
            <a:r>
              <a:rPr lang="it-IT" dirty="0" err="1"/>
              <a:t>any</a:t>
            </a:r>
            <a:r>
              <a:rPr lang="it-IT" dirty="0"/>
              <a:t> benefits to </a:t>
            </a:r>
            <a:r>
              <a:rPr lang="it-IT" dirty="0" err="1"/>
              <a:t>participation</a:t>
            </a:r>
            <a:r>
              <a:rPr lang="it-IT" dirty="0"/>
              <a:t> in data </a:t>
            </a:r>
            <a:r>
              <a:rPr lang="it-IT" dirty="0" err="1"/>
              <a:t>collection</a:t>
            </a:r>
            <a:r>
              <a:rPr lang="it-IT" dirty="0"/>
              <a:t>. </a:t>
            </a:r>
          </a:p>
          <a:p>
            <a:endParaRPr lang="it-IT" dirty="0" smtClean="0"/>
          </a:p>
          <a:p>
            <a:r>
              <a:rPr lang="it-IT" dirty="0" smtClean="0"/>
              <a:t>Re-use of data </a:t>
            </a:r>
            <a:r>
              <a:rPr lang="it-IT" dirty="0" err="1" smtClean="0"/>
              <a:t>collected</a:t>
            </a:r>
            <a:r>
              <a:rPr lang="it-IT" dirty="0" smtClean="0"/>
              <a:t> for a </a:t>
            </a:r>
            <a:r>
              <a:rPr lang="it-IT" dirty="0" err="1" smtClean="0"/>
              <a:t>different</a:t>
            </a:r>
            <a:r>
              <a:rPr lang="it-IT" dirty="0" smtClean="0"/>
              <a:t> scope </a:t>
            </a:r>
            <a:r>
              <a:rPr lang="is-IS" dirty="0" smtClean="0"/>
              <a:t>…..</a:t>
            </a:r>
            <a:endParaRPr lang="it-IT" dirty="0"/>
          </a:p>
          <a:p>
            <a:endParaRPr lang="it-IT" dirty="0"/>
          </a:p>
          <a:p>
            <a:r>
              <a:rPr lang="en-GB" dirty="0"/>
              <a:t>Warsaw Declaration on "</a:t>
            </a:r>
            <a:r>
              <a:rPr lang="en-GB" dirty="0" err="1"/>
              <a:t>appification</a:t>
            </a:r>
            <a:r>
              <a:rPr lang="en-GB"/>
              <a:t> of society" (September, 2013) </a:t>
            </a:r>
            <a:endParaRPr lang="en-GB" dirty="0"/>
          </a:p>
        </p:txBody>
      </p:sp>
    </p:spTree>
    <p:extLst>
      <p:ext uri="{BB962C8B-B14F-4D97-AF65-F5344CB8AC3E}">
        <p14:creationId xmlns:p14="http://schemas.microsoft.com/office/powerpoint/2010/main" val="83164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Privacy</a:t>
            </a:r>
            <a:endParaRPr lang="en-GB" dirty="0"/>
          </a:p>
        </p:txBody>
      </p:sp>
      <p:sp>
        <p:nvSpPr>
          <p:cNvPr id="3" name="Segnaposto contenuto 2"/>
          <p:cNvSpPr>
            <a:spLocks noGrp="1"/>
          </p:cNvSpPr>
          <p:nvPr>
            <p:ph idx="1"/>
          </p:nvPr>
        </p:nvSpPr>
        <p:spPr>
          <a:xfrm>
            <a:off x="457200" y="1270000"/>
            <a:ext cx="8229600" cy="5334000"/>
          </a:xfrm>
        </p:spPr>
        <p:txBody>
          <a:bodyPr>
            <a:normAutofit fontScale="40000" lnSpcReduction="20000"/>
          </a:bodyPr>
          <a:lstStyle/>
          <a:p>
            <a:endParaRPr lang="it-IT" dirty="0" smtClean="0"/>
          </a:p>
          <a:p>
            <a:endParaRPr lang="it-IT" dirty="0"/>
          </a:p>
          <a:p>
            <a:r>
              <a:rPr lang="it-IT" sz="3800" dirty="0" err="1" smtClean="0"/>
              <a:t>Responsible</a:t>
            </a:r>
            <a:r>
              <a:rPr lang="it-IT" sz="3800" dirty="0" smtClean="0"/>
              <a:t> </a:t>
            </a:r>
            <a:r>
              <a:rPr lang="it-IT" sz="3800" dirty="0"/>
              <a:t>and </a:t>
            </a:r>
            <a:r>
              <a:rPr lang="it-IT" sz="3800" dirty="0" err="1"/>
              <a:t>ethical</a:t>
            </a:r>
            <a:r>
              <a:rPr lang="it-IT" sz="3800" dirty="0"/>
              <a:t> data re-use </a:t>
            </a:r>
            <a:r>
              <a:rPr lang="it-IT" sz="3800" dirty="0" err="1"/>
              <a:t>is</a:t>
            </a:r>
            <a:r>
              <a:rPr lang="it-IT" sz="3800" dirty="0"/>
              <a:t> </a:t>
            </a:r>
            <a:r>
              <a:rPr lang="it-IT" sz="3800" dirty="0" err="1"/>
              <a:t>around</a:t>
            </a:r>
            <a:r>
              <a:rPr lang="it-IT" sz="3800" dirty="0"/>
              <a:t> the </a:t>
            </a:r>
            <a:r>
              <a:rPr lang="it-IT" sz="3800" dirty="0" err="1"/>
              <a:t>concept</a:t>
            </a:r>
            <a:r>
              <a:rPr lang="it-IT" sz="3800" dirty="0"/>
              <a:t> of </a:t>
            </a:r>
            <a:r>
              <a:rPr lang="it-IT" sz="3800" dirty="0" smtClean="0"/>
              <a:t>privacy, </a:t>
            </a:r>
            <a:r>
              <a:rPr lang="it-IT" sz="3800" dirty="0" err="1"/>
              <a:t>legal</a:t>
            </a:r>
            <a:r>
              <a:rPr lang="it-IT" sz="3800" dirty="0"/>
              <a:t> </a:t>
            </a:r>
            <a:r>
              <a:rPr lang="it-IT" sz="3800" dirty="0" err="1"/>
              <a:t>requirements</a:t>
            </a:r>
            <a:r>
              <a:rPr lang="it-IT" sz="3800" dirty="0"/>
              <a:t>, </a:t>
            </a:r>
            <a:r>
              <a:rPr lang="it-IT" sz="3800" dirty="0" err="1"/>
              <a:t>risks</a:t>
            </a:r>
            <a:r>
              <a:rPr lang="it-IT" sz="3800" dirty="0"/>
              <a:t> and </a:t>
            </a:r>
            <a:r>
              <a:rPr lang="it-IT" sz="3800" dirty="0" err="1"/>
              <a:t>mitigations</a:t>
            </a:r>
            <a:r>
              <a:rPr lang="it-IT" sz="3800" dirty="0"/>
              <a:t> </a:t>
            </a:r>
            <a:r>
              <a:rPr lang="it-IT" sz="3800" dirty="0" err="1"/>
              <a:t>associated</a:t>
            </a:r>
            <a:r>
              <a:rPr lang="it-IT" sz="3800" dirty="0"/>
              <a:t> </a:t>
            </a:r>
          </a:p>
          <a:p>
            <a:endParaRPr lang="it-IT" sz="3800" dirty="0" smtClean="0"/>
          </a:p>
          <a:p>
            <a:r>
              <a:rPr lang="it-IT" sz="3800" dirty="0" smtClean="0"/>
              <a:t> </a:t>
            </a:r>
            <a:r>
              <a:rPr lang="it-IT" sz="3800" dirty="0"/>
              <a:t>Privacy </a:t>
            </a:r>
            <a:r>
              <a:rPr lang="it-IT" sz="3800" dirty="0" err="1"/>
              <a:t>is</a:t>
            </a:r>
            <a:r>
              <a:rPr lang="it-IT" sz="3800" dirty="0"/>
              <a:t> </a:t>
            </a:r>
            <a:r>
              <a:rPr lang="it-IT" sz="3800" dirty="0" err="1"/>
              <a:t>concerned</a:t>
            </a:r>
            <a:r>
              <a:rPr lang="it-IT" sz="3800" dirty="0"/>
              <a:t> with control over information, </a:t>
            </a:r>
            <a:r>
              <a:rPr lang="it-IT" sz="3800" dirty="0" err="1"/>
              <a:t>who</a:t>
            </a:r>
            <a:r>
              <a:rPr lang="it-IT" sz="3800" dirty="0"/>
              <a:t> can </a:t>
            </a:r>
            <a:r>
              <a:rPr lang="it-IT" sz="3800" dirty="0" err="1"/>
              <a:t>access</a:t>
            </a:r>
            <a:r>
              <a:rPr lang="it-IT" sz="3800" dirty="0"/>
              <a:t> </a:t>
            </a:r>
            <a:r>
              <a:rPr lang="it-IT" sz="3800" dirty="0" err="1"/>
              <a:t>it</a:t>
            </a:r>
            <a:r>
              <a:rPr lang="it-IT" sz="3800" dirty="0"/>
              <a:t>, and </a:t>
            </a:r>
            <a:r>
              <a:rPr lang="it-IT" sz="3800" dirty="0" err="1"/>
              <a:t>how</a:t>
            </a:r>
            <a:r>
              <a:rPr lang="it-IT" sz="3800" dirty="0"/>
              <a:t> </a:t>
            </a:r>
            <a:r>
              <a:rPr lang="it-IT" sz="3800" dirty="0" err="1"/>
              <a:t>it</a:t>
            </a:r>
            <a:r>
              <a:rPr lang="it-IT" sz="3800" dirty="0"/>
              <a:t> </a:t>
            </a:r>
            <a:r>
              <a:rPr lang="it-IT" sz="3800" dirty="0" err="1"/>
              <a:t>is</a:t>
            </a:r>
            <a:r>
              <a:rPr lang="it-IT" sz="3800" dirty="0"/>
              <a:t> </a:t>
            </a:r>
            <a:r>
              <a:rPr lang="it-IT" sz="3800" dirty="0" err="1" smtClean="0"/>
              <a:t>used</a:t>
            </a:r>
            <a:r>
              <a:rPr lang="it-IT" sz="3800" dirty="0" smtClean="0"/>
              <a:t>.</a:t>
            </a:r>
          </a:p>
          <a:p>
            <a:endParaRPr lang="it-IT" sz="3800" dirty="0" smtClean="0"/>
          </a:p>
          <a:p>
            <a:r>
              <a:rPr lang="it-IT" sz="3800" dirty="0" smtClean="0"/>
              <a:t>Privacy </a:t>
            </a:r>
            <a:r>
              <a:rPr lang="it-IT" sz="3800" dirty="0" err="1" smtClean="0"/>
              <a:t>has</a:t>
            </a:r>
            <a:r>
              <a:rPr lang="it-IT" sz="3800" dirty="0" smtClean="0"/>
              <a:t> </a:t>
            </a:r>
            <a:r>
              <a:rPr lang="it-IT" sz="3800" dirty="0" err="1" smtClean="0"/>
              <a:t>many</a:t>
            </a:r>
            <a:r>
              <a:rPr lang="it-IT" sz="3800" dirty="0" smtClean="0"/>
              <a:t> </a:t>
            </a:r>
            <a:r>
              <a:rPr lang="it-IT" sz="3800" dirty="0" err="1"/>
              <a:t>dimensions</a:t>
            </a:r>
            <a:r>
              <a:rPr lang="it-IT" sz="3800" dirty="0"/>
              <a:t>, from </a:t>
            </a:r>
            <a:r>
              <a:rPr lang="it-IT" sz="3800" dirty="0" err="1"/>
              <a:t>concerns</a:t>
            </a:r>
            <a:r>
              <a:rPr lang="it-IT" sz="3800" dirty="0"/>
              <a:t> </a:t>
            </a:r>
            <a:r>
              <a:rPr lang="it-IT" sz="3800" dirty="0" err="1"/>
              <a:t>about</a:t>
            </a:r>
            <a:r>
              <a:rPr lang="it-IT" sz="3800" dirty="0"/>
              <a:t> intrusive information </a:t>
            </a:r>
            <a:r>
              <a:rPr lang="it-IT" sz="3800" dirty="0" err="1"/>
              <a:t>collection</a:t>
            </a:r>
            <a:r>
              <a:rPr lang="it-IT" sz="3800" dirty="0"/>
              <a:t>, </a:t>
            </a:r>
            <a:r>
              <a:rPr lang="it-IT" sz="3800" dirty="0" err="1"/>
              <a:t>through</a:t>
            </a:r>
            <a:r>
              <a:rPr lang="it-IT" sz="3800" dirty="0"/>
              <a:t> to </a:t>
            </a:r>
            <a:r>
              <a:rPr lang="it-IT" sz="3800" dirty="0" err="1"/>
              <a:t>risks</a:t>
            </a:r>
            <a:r>
              <a:rPr lang="it-IT" sz="3800" dirty="0"/>
              <a:t> of </a:t>
            </a:r>
            <a:r>
              <a:rPr lang="it-IT" sz="3800" dirty="0" err="1"/>
              <a:t>exposure</a:t>
            </a:r>
            <a:r>
              <a:rPr lang="it-IT" sz="3800" dirty="0"/>
              <a:t>, </a:t>
            </a:r>
            <a:r>
              <a:rPr lang="it-IT" sz="3800" dirty="0" err="1"/>
              <a:t>increased</a:t>
            </a:r>
            <a:r>
              <a:rPr lang="it-IT" sz="3800" dirty="0"/>
              <a:t> </a:t>
            </a:r>
            <a:r>
              <a:rPr lang="it-IT" sz="3800" dirty="0" err="1"/>
              <a:t>insecurity</a:t>
            </a:r>
            <a:r>
              <a:rPr lang="it-IT" sz="3800" dirty="0"/>
              <a:t> or </a:t>
            </a:r>
            <a:r>
              <a:rPr lang="it-IT" sz="3800" dirty="0" err="1"/>
              <a:t>interference</a:t>
            </a:r>
            <a:r>
              <a:rPr lang="it-IT" sz="3800" dirty="0"/>
              <a:t> in </a:t>
            </a:r>
            <a:r>
              <a:rPr lang="it-IT" sz="3800" dirty="0" err="1"/>
              <a:t>their</a:t>
            </a:r>
            <a:r>
              <a:rPr lang="it-IT" sz="3800" dirty="0"/>
              <a:t> </a:t>
            </a:r>
            <a:r>
              <a:rPr lang="it-IT" sz="3800" dirty="0" err="1"/>
              <a:t>decisions</a:t>
            </a:r>
            <a:r>
              <a:rPr lang="it-IT" sz="3800" dirty="0"/>
              <a:t> </a:t>
            </a:r>
            <a:r>
              <a:rPr lang="it-IT" sz="3800" dirty="0" err="1"/>
              <a:t>that</a:t>
            </a:r>
            <a:r>
              <a:rPr lang="it-IT" sz="3800" dirty="0"/>
              <a:t> </a:t>
            </a:r>
            <a:r>
              <a:rPr lang="it-IT" sz="3800" dirty="0" err="1"/>
              <a:t>individuals</a:t>
            </a:r>
            <a:r>
              <a:rPr lang="it-IT" sz="3800" dirty="0"/>
              <a:t> or </a:t>
            </a:r>
            <a:r>
              <a:rPr lang="it-IT" sz="3800" dirty="0" err="1"/>
              <a:t>communities</a:t>
            </a:r>
            <a:r>
              <a:rPr lang="it-IT" sz="3800" dirty="0"/>
              <a:t> are </a:t>
            </a:r>
            <a:r>
              <a:rPr lang="it-IT" sz="3800" dirty="0" err="1"/>
              <a:t>subjected</a:t>
            </a:r>
            <a:r>
              <a:rPr lang="it-IT" sz="3800" dirty="0"/>
              <a:t> to </a:t>
            </a:r>
            <a:r>
              <a:rPr lang="it-IT" sz="3800" dirty="0" err="1"/>
              <a:t>when</a:t>
            </a:r>
            <a:r>
              <a:rPr lang="it-IT" sz="3800" dirty="0"/>
              <a:t> </a:t>
            </a:r>
            <a:r>
              <a:rPr lang="it-IT" sz="3800" dirty="0" err="1"/>
              <a:t>their</a:t>
            </a:r>
            <a:r>
              <a:rPr lang="it-IT" sz="3800" dirty="0"/>
              <a:t> ‘private’ information </a:t>
            </a:r>
            <a:r>
              <a:rPr lang="it-IT" sz="3800" dirty="0" err="1"/>
              <a:t>is</a:t>
            </a:r>
            <a:r>
              <a:rPr lang="it-IT" sz="3800" dirty="0"/>
              <a:t> </a:t>
            </a:r>
            <a:r>
              <a:rPr lang="it-IT" sz="3800" dirty="0" err="1"/>
              <a:t>widely</a:t>
            </a:r>
            <a:r>
              <a:rPr lang="it-IT" sz="3800" dirty="0"/>
              <a:t> </a:t>
            </a:r>
            <a:r>
              <a:rPr lang="it-IT" sz="3800" dirty="0" err="1"/>
              <a:t>known</a:t>
            </a:r>
            <a:r>
              <a:rPr lang="it-IT" sz="3800" dirty="0"/>
              <a:t>. Privacy </a:t>
            </a:r>
            <a:r>
              <a:rPr lang="it-IT" sz="3800" dirty="0" err="1"/>
              <a:t>is</a:t>
            </a:r>
            <a:r>
              <a:rPr lang="it-IT" sz="3800" dirty="0"/>
              <a:t> </a:t>
            </a:r>
            <a:r>
              <a:rPr lang="it-IT" sz="3800" dirty="0" err="1"/>
              <a:t>generally</a:t>
            </a:r>
            <a:r>
              <a:rPr lang="it-IT" sz="3800" dirty="0"/>
              <a:t> </a:t>
            </a:r>
            <a:r>
              <a:rPr lang="it-IT" sz="3800" dirty="0" err="1"/>
              <a:t>linked</a:t>
            </a:r>
            <a:r>
              <a:rPr lang="it-IT" sz="3800" dirty="0"/>
              <a:t> to </a:t>
            </a:r>
            <a:r>
              <a:rPr lang="it-IT" sz="3800" dirty="0" err="1"/>
              <a:t>individuals</a:t>
            </a:r>
            <a:r>
              <a:rPr lang="it-IT" sz="3800" dirty="0"/>
              <a:t>, families or community </a:t>
            </a:r>
            <a:r>
              <a:rPr lang="it-IT" sz="3800" dirty="0" err="1"/>
              <a:t>groups</a:t>
            </a:r>
            <a:r>
              <a:rPr lang="it-IT" sz="3800" dirty="0"/>
              <a:t>, and </a:t>
            </a:r>
            <a:r>
              <a:rPr lang="it-IT" sz="3800" dirty="0" err="1"/>
              <a:t>is</a:t>
            </a:r>
            <a:r>
              <a:rPr lang="it-IT" sz="3800" dirty="0"/>
              <a:t> a </a:t>
            </a:r>
            <a:r>
              <a:rPr lang="it-IT" sz="3800" dirty="0" err="1"/>
              <a:t>concept</a:t>
            </a:r>
            <a:r>
              <a:rPr lang="it-IT" sz="3800" dirty="0"/>
              <a:t> </a:t>
            </a:r>
            <a:r>
              <a:rPr lang="it-IT" sz="3800" dirty="0" err="1"/>
              <a:t>that</a:t>
            </a:r>
            <a:r>
              <a:rPr lang="it-IT" sz="3800" dirty="0"/>
              <a:t> </a:t>
            </a:r>
            <a:r>
              <a:rPr lang="it-IT" sz="3800" dirty="0" err="1"/>
              <a:t>is</a:t>
            </a:r>
            <a:r>
              <a:rPr lang="it-IT" sz="3800" dirty="0"/>
              <a:t> </a:t>
            </a:r>
            <a:r>
              <a:rPr lang="it-IT" sz="3800" dirty="0" err="1"/>
              <a:t>often</a:t>
            </a:r>
            <a:r>
              <a:rPr lang="it-IT" sz="3800" dirty="0"/>
              <a:t> </a:t>
            </a:r>
            <a:r>
              <a:rPr lang="it-IT" sz="3800" dirty="0" err="1"/>
              <a:t>used</a:t>
            </a:r>
            <a:r>
              <a:rPr lang="it-IT" sz="3800" dirty="0"/>
              <a:t> to demarcate a line </a:t>
            </a:r>
            <a:r>
              <a:rPr lang="it-IT" sz="3800" dirty="0" err="1"/>
              <a:t>between</a:t>
            </a:r>
            <a:r>
              <a:rPr lang="it-IT" sz="3800" dirty="0"/>
              <a:t> a ‘private’ and ‘public’ </a:t>
            </a:r>
            <a:r>
              <a:rPr lang="it-IT" sz="3800" dirty="0" err="1"/>
              <a:t>sphere</a:t>
            </a:r>
            <a:r>
              <a:rPr lang="it-IT" sz="3800" dirty="0"/>
              <a:t> </a:t>
            </a:r>
            <a:endParaRPr lang="it-IT" sz="3800" dirty="0" smtClean="0"/>
          </a:p>
          <a:p>
            <a:endParaRPr lang="it-IT" sz="3800" dirty="0"/>
          </a:p>
          <a:p>
            <a:r>
              <a:rPr lang="it-IT" sz="4000" dirty="0" err="1"/>
              <a:t>Article</a:t>
            </a:r>
            <a:r>
              <a:rPr lang="it-IT" sz="4000" dirty="0"/>
              <a:t> 12 of the Universal </a:t>
            </a:r>
            <a:r>
              <a:rPr lang="it-IT" sz="4000" dirty="0" err="1"/>
              <a:t>Declaration</a:t>
            </a:r>
            <a:r>
              <a:rPr lang="it-IT" sz="4000" dirty="0"/>
              <a:t> on Human </a:t>
            </a:r>
            <a:r>
              <a:rPr lang="it-IT" sz="4000" dirty="0" err="1"/>
              <a:t>Rights</a:t>
            </a:r>
            <a:r>
              <a:rPr lang="it-IT" sz="4000" dirty="0"/>
              <a:t> </a:t>
            </a:r>
            <a:r>
              <a:rPr lang="it-IT" sz="4000" dirty="0" err="1"/>
              <a:t>states</a:t>
            </a:r>
            <a:r>
              <a:rPr lang="it-IT" sz="4000" dirty="0"/>
              <a:t> “No </a:t>
            </a:r>
            <a:r>
              <a:rPr lang="it-IT" sz="4000" dirty="0" err="1"/>
              <a:t>one</a:t>
            </a:r>
            <a:r>
              <a:rPr lang="it-IT" sz="4000" dirty="0"/>
              <a:t> </a:t>
            </a:r>
            <a:r>
              <a:rPr lang="it-IT" sz="4000" dirty="0" err="1"/>
              <a:t>shall</a:t>
            </a:r>
            <a:r>
              <a:rPr lang="it-IT" sz="4000" dirty="0"/>
              <a:t> be </a:t>
            </a:r>
            <a:r>
              <a:rPr lang="it-IT" sz="4000" dirty="0" err="1"/>
              <a:t>subjected</a:t>
            </a:r>
            <a:r>
              <a:rPr lang="it-IT" sz="4000" dirty="0"/>
              <a:t> to </a:t>
            </a:r>
            <a:r>
              <a:rPr lang="it-IT" sz="4000" dirty="0" err="1" smtClean="0"/>
              <a:t>arbitrary</a:t>
            </a:r>
            <a:r>
              <a:rPr lang="it-IT" sz="4000" dirty="0" smtClean="0"/>
              <a:t> </a:t>
            </a:r>
            <a:r>
              <a:rPr lang="it-IT" sz="4000" dirty="0" err="1"/>
              <a:t>interference</a:t>
            </a:r>
            <a:r>
              <a:rPr lang="it-IT" sz="4000" dirty="0"/>
              <a:t> with </a:t>
            </a:r>
            <a:r>
              <a:rPr lang="it-IT" sz="4000" dirty="0" err="1"/>
              <a:t>his</a:t>
            </a:r>
            <a:r>
              <a:rPr lang="it-IT" sz="4000" dirty="0"/>
              <a:t> privacy, family, home or </a:t>
            </a:r>
            <a:r>
              <a:rPr lang="it-IT" sz="4000" dirty="0" err="1"/>
              <a:t>correspondence</a:t>
            </a:r>
            <a:r>
              <a:rPr lang="it-IT" sz="4000" dirty="0"/>
              <a:t>, </a:t>
            </a:r>
            <a:r>
              <a:rPr lang="it-IT" sz="4000" dirty="0" err="1"/>
              <a:t>nor</a:t>
            </a:r>
            <a:r>
              <a:rPr lang="it-IT" sz="4000" dirty="0"/>
              <a:t> to </a:t>
            </a:r>
            <a:r>
              <a:rPr lang="it-IT" sz="4000" dirty="0" err="1"/>
              <a:t>attacks</a:t>
            </a:r>
            <a:r>
              <a:rPr lang="it-IT" sz="4000" dirty="0"/>
              <a:t> </a:t>
            </a:r>
            <a:r>
              <a:rPr lang="it-IT" sz="4000" dirty="0" err="1"/>
              <a:t>upon</a:t>
            </a:r>
            <a:r>
              <a:rPr lang="it-IT" sz="4000" dirty="0"/>
              <a:t> </a:t>
            </a:r>
            <a:r>
              <a:rPr lang="it-IT" sz="4000" dirty="0" smtClean="0"/>
              <a:t> </a:t>
            </a:r>
            <a:r>
              <a:rPr lang="it-IT" sz="4000" dirty="0" err="1" smtClean="0"/>
              <a:t>his</a:t>
            </a:r>
            <a:r>
              <a:rPr lang="it-IT" sz="4000" dirty="0" smtClean="0"/>
              <a:t> </a:t>
            </a:r>
            <a:r>
              <a:rPr lang="it-IT" sz="4000" dirty="0" err="1"/>
              <a:t>honour</a:t>
            </a:r>
            <a:r>
              <a:rPr lang="it-IT" sz="4000" dirty="0"/>
              <a:t> and </a:t>
            </a:r>
            <a:r>
              <a:rPr lang="it-IT" sz="4000" dirty="0" err="1"/>
              <a:t>reputation</a:t>
            </a:r>
            <a:r>
              <a:rPr lang="it-IT" sz="4000" dirty="0"/>
              <a:t>” </a:t>
            </a:r>
            <a:endParaRPr lang="it-IT" sz="8000" dirty="0"/>
          </a:p>
          <a:p>
            <a:endParaRPr lang="it-IT" sz="4000" dirty="0"/>
          </a:p>
          <a:p>
            <a:endParaRPr lang="it-IT" dirty="0"/>
          </a:p>
          <a:p>
            <a:endParaRPr lang="en-GB" dirty="0"/>
          </a:p>
        </p:txBody>
      </p:sp>
    </p:spTree>
    <p:extLst>
      <p:ext uri="{BB962C8B-B14F-4D97-AF65-F5344CB8AC3E}">
        <p14:creationId xmlns:p14="http://schemas.microsoft.com/office/powerpoint/2010/main" val="179453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Privacy risks &amp; mitigation</a:t>
            </a:r>
            <a:endParaRPr lang="en-GB" dirty="0"/>
          </a:p>
        </p:txBody>
      </p:sp>
      <p:sp>
        <p:nvSpPr>
          <p:cNvPr id="3" name="Segnaposto contenuto 2"/>
          <p:cNvSpPr>
            <a:spLocks noGrp="1"/>
          </p:cNvSpPr>
          <p:nvPr>
            <p:ph idx="1"/>
          </p:nvPr>
        </p:nvSpPr>
        <p:spPr/>
        <p:txBody>
          <a:bodyPr>
            <a:normAutofit fontScale="32500" lnSpcReduction="20000"/>
          </a:bodyPr>
          <a:lstStyle/>
          <a:p>
            <a:pPr marL="0" indent="0">
              <a:buNone/>
            </a:pPr>
            <a:r>
              <a:rPr lang="it-IT" dirty="0" err="1" smtClean="0"/>
              <a:t>Key</a:t>
            </a:r>
            <a:r>
              <a:rPr lang="it-IT" dirty="0" smtClean="0"/>
              <a:t> </a:t>
            </a:r>
            <a:r>
              <a:rPr lang="it-IT" dirty="0" err="1" smtClean="0"/>
              <a:t>risks</a:t>
            </a:r>
            <a:endParaRPr lang="it-IT" dirty="0" smtClean="0"/>
          </a:p>
          <a:p>
            <a:r>
              <a:rPr lang="it-IT" dirty="0" err="1" smtClean="0"/>
              <a:t>disrespect</a:t>
            </a:r>
            <a:r>
              <a:rPr lang="it-IT" dirty="0" smtClean="0"/>
              <a:t> </a:t>
            </a:r>
            <a:r>
              <a:rPr lang="it-IT" dirty="0"/>
              <a:t>to privacy can cause </a:t>
            </a:r>
            <a:r>
              <a:rPr lang="it-IT" dirty="0" err="1"/>
              <a:t>humiliation</a:t>
            </a:r>
            <a:r>
              <a:rPr lang="it-IT" dirty="0"/>
              <a:t>, </a:t>
            </a:r>
            <a:r>
              <a:rPr lang="it-IT" dirty="0" err="1"/>
              <a:t>embarrassment</a:t>
            </a:r>
            <a:r>
              <a:rPr lang="it-IT" dirty="0"/>
              <a:t> or </a:t>
            </a:r>
            <a:r>
              <a:rPr lang="it-IT" dirty="0" err="1"/>
              <a:t>anxiety</a:t>
            </a:r>
            <a:r>
              <a:rPr lang="it-IT" dirty="0"/>
              <a:t> for the </a:t>
            </a:r>
            <a:r>
              <a:rPr lang="it-IT" dirty="0" err="1"/>
              <a:t>individual</a:t>
            </a:r>
            <a:r>
              <a:rPr lang="it-IT" dirty="0"/>
              <a:t>, for </a:t>
            </a:r>
            <a:r>
              <a:rPr lang="it-IT" dirty="0" err="1"/>
              <a:t>example</a:t>
            </a:r>
            <a:r>
              <a:rPr lang="it-IT" dirty="0"/>
              <a:t> from a release of </a:t>
            </a:r>
            <a:r>
              <a:rPr lang="it-IT" dirty="0" err="1"/>
              <a:t>health</a:t>
            </a:r>
            <a:r>
              <a:rPr lang="it-IT" dirty="0"/>
              <a:t> data, </a:t>
            </a:r>
            <a:r>
              <a:rPr lang="it-IT" dirty="0" err="1"/>
              <a:t>it</a:t>
            </a:r>
            <a:r>
              <a:rPr lang="it-IT" dirty="0"/>
              <a:t> </a:t>
            </a:r>
            <a:r>
              <a:rPr lang="it-IT" dirty="0" err="1"/>
              <a:t>might</a:t>
            </a:r>
            <a:r>
              <a:rPr lang="it-IT" dirty="0"/>
              <a:t> be </a:t>
            </a:r>
            <a:r>
              <a:rPr lang="it-IT" dirty="0" err="1"/>
              <a:t>concluded</a:t>
            </a:r>
            <a:r>
              <a:rPr lang="it-IT" dirty="0"/>
              <a:t> </a:t>
            </a:r>
            <a:r>
              <a:rPr lang="it-IT" dirty="0" err="1"/>
              <a:t>that</a:t>
            </a:r>
            <a:r>
              <a:rPr lang="it-IT" dirty="0"/>
              <a:t> an </a:t>
            </a:r>
            <a:r>
              <a:rPr lang="it-IT" dirty="0" err="1"/>
              <a:t>individual</a:t>
            </a:r>
            <a:r>
              <a:rPr lang="it-IT" dirty="0"/>
              <a:t> </a:t>
            </a:r>
            <a:r>
              <a:rPr lang="it-IT" dirty="0" err="1"/>
              <a:t>accessed</a:t>
            </a:r>
            <a:r>
              <a:rPr lang="it-IT" dirty="0"/>
              <a:t> treatment for a sensitive </a:t>
            </a:r>
            <a:r>
              <a:rPr lang="it-IT" dirty="0" err="1"/>
              <a:t>sexual</a:t>
            </a:r>
            <a:r>
              <a:rPr lang="it-IT" dirty="0"/>
              <a:t> </a:t>
            </a:r>
            <a:r>
              <a:rPr lang="it-IT" dirty="0" err="1"/>
              <a:t>health</a:t>
            </a:r>
            <a:r>
              <a:rPr lang="it-IT" dirty="0"/>
              <a:t> </a:t>
            </a:r>
            <a:r>
              <a:rPr lang="it-IT" dirty="0" err="1"/>
              <a:t>condition</a:t>
            </a:r>
            <a:r>
              <a:rPr lang="it-IT" dirty="0"/>
              <a:t>; </a:t>
            </a:r>
          </a:p>
          <a:p>
            <a:r>
              <a:rPr lang="it-IT" dirty="0"/>
              <a:t>can </a:t>
            </a:r>
            <a:r>
              <a:rPr lang="it-IT" dirty="0" err="1"/>
              <a:t>have</a:t>
            </a:r>
            <a:r>
              <a:rPr lang="it-IT" dirty="0"/>
              <a:t> an impact on the </a:t>
            </a:r>
            <a:r>
              <a:rPr lang="it-IT" dirty="0" err="1"/>
              <a:t>employment</a:t>
            </a:r>
            <a:r>
              <a:rPr lang="it-IT" dirty="0"/>
              <a:t> or </a:t>
            </a:r>
            <a:r>
              <a:rPr lang="it-IT" dirty="0" err="1"/>
              <a:t>relationships</a:t>
            </a:r>
            <a:r>
              <a:rPr lang="it-IT" dirty="0"/>
              <a:t> of </a:t>
            </a:r>
            <a:r>
              <a:rPr lang="it-IT" dirty="0" err="1"/>
              <a:t>individuals</a:t>
            </a:r>
            <a:r>
              <a:rPr lang="it-IT" dirty="0"/>
              <a:t>; </a:t>
            </a:r>
          </a:p>
          <a:p>
            <a:r>
              <a:rPr lang="it-IT" dirty="0"/>
              <a:t>can </a:t>
            </a:r>
            <a:r>
              <a:rPr lang="it-IT" dirty="0" err="1"/>
              <a:t>affect</a:t>
            </a:r>
            <a:r>
              <a:rPr lang="it-IT" dirty="0"/>
              <a:t> </a:t>
            </a:r>
            <a:r>
              <a:rPr lang="it-IT" dirty="0" err="1"/>
              <a:t>decisions</a:t>
            </a:r>
            <a:r>
              <a:rPr lang="it-IT" dirty="0"/>
              <a:t> made </a:t>
            </a:r>
            <a:r>
              <a:rPr lang="it-IT" dirty="0" err="1"/>
              <a:t>about</a:t>
            </a:r>
            <a:r>
              <a:rPr lang="it-IT" dirty="0"/>
              <a:t> an </a:t>
            </a:r>
            <a:r>
              <a:rPr lang="it-IT" dirty="0" err="1"/>
              <a:t>individual</a:t>
            </a:r>
            <a:r>
              <a:rPr lang="it-IT" dirty="0"/>
              <a:t> or </a:t>
            </a:r>
            <a:r>
              <a:rPr lang="it-IT" dirty="0" err="1"/>
              <a:t>their</a:t>
            </a:r>
            <a:r>
              <a:rPr lang="it-IT" dirty="0"/>
              <a:t> </a:t>
            </a:r>
            <a:r>
              <a:rPr lang="it-IT" dirty="0" err="1"/>
              <a:t>ability</a:t>
            </a:r>
            <a:r>
              <a:rPr lang="it-IT" dirty="0"/>
              <a:t> to </a:t>
            </a:r>
            <a:r>
              <a:rPr lang="it-IT" dirty="0" err="1"/>
              <a:t>access</a:t>
            </a:r>
            <a:r>
              <a:rPr lang="it-IT" dirty="0"/>
              <a:t> </a:t>
            </a:r>
            <a:r>
              <a:rPr lang="it-IT" dirty="0" err="1"/>
              <a:t>services</a:t>
            </a:r>
            <a:r>
              <a:rPr lang="it-IT" dirty="0"/>
              <a:t>, </a:t>
            </a:r>
            <a:r>
              <a:rPr lang="it-IT" dirty="0" err="1"/>
              <a:t>such</a:t>
            </a:r>
            <a:r>
              <a:rPr lang="it-IT" dirty="0"/>
              <a:t> </a:t>
            </a:r>
            <a:r>
              <a:rPr lang="it-IT" dirty="0" err="1"/>
              <a:t>as</a:t>
            </a:r>
            <a:r>
              <a:rPr lang="it-IT" dirty="0"/>
              <a:t> </a:t>
            </a:r>
          </a:p>
          <a:p>
            <a:r>
              <a:rPr lang="it-IT" dirty="0" err="1"/>
              <a:t>their</a:t>
            </a:r>
            <a:r>
              <a:rPr lang="it-IT" dirty="0"/>
              <a:t> </a:t>
            </a:r>
            <a:r>
              <a:rPr lang="it-IT" dirty="0" err="1"/>
              <a:t>ability</a:t>
            </a:r>
            <a:r>
              <a:rPr lang="it-IT" dirty="0"/>
              <a:t> to </a:t>
            </a:r>
            <a:r>
              <a:rPr lang="it-IT" dirty="0" err="1"/>
              <a:t>obtain</a:t>
            </a:r>
            <a:r>
              <a:rPr lang="it-IT" dirty="0"/>
              <a:t> </a:t>
            </a:r>
            <a:r>
              <a:rPr lang="it-IT" dirty="0" err="1"/>
              <a:t>insurance</a:t>
            </a:r>
            <a:r>
              <a:rPr lang="it-IT" dirty="0"/>
              <a:t>; </a:t>
            </a:r>
          </a:p>
          <a:p>
            <a:r>
              <a:rPr lang="it-IT" dirty="0"/>
              <a:t>can </a:t>
            </a:r>
            <a:r>
              <a:rPr lang="it-IT" dirty="0" err="1"/>
              <a:t>result</a:t>
            </a:r>
            <a:r>
              <a:rPr lang="it-IT" dirty="0"/>
              <a:t> in </a:t>
            </a:r>
            <a:r>
              <a:rPr lang="it-IT" dirty="0" err="1"/>
              <a:t>financial</a:t>
            </a:r>
            <a:r>
              <a:rPr lang="it-IT" dirty="0"/>
              <a:t> </a:t>
            </a:r>
            <a:r>
              <a:rPr lang="it-IT" dirty="0" err="1"/>
              <a:t>loss</a:t>
            </a:r>
            <a:r>
              <a:rPr lang="it-IT" dirty="0"/>
              <a:t> or </a:t>
            </a:r>
            <a:r>
              <a:rPr lang="it-IT" dirty="0" err="1"/>
              <a:t>detriment</a:t>
            </a:r>
            <a:r>
              <a:rPr lang="it-IT" dirty="0"/>
              <a:t>; </a:t>
            </a:r>
          </a:p>
          <a:p>
            <a:r>
              <a:rPr lang="it-IT" dirty="0"/>
              <a:t>can pose a </a:t>
            </a:r>
            <a:r>
              <a:rPr lang="it-IT" dirty="0" err="1"/>
              <a:t>risk</a:t>
            </a:r>
            <a:r>
              <a:rPr lang="it-IT" dirty="0"/>
              <a:t> to </a:t>
            </a:r>
            <a:r>
              <a:rPr lang="it-IT" dirty="0" err="1"/>
              <a:t>safety</a:t>
            </a:r>
            <a:r>
              <a:rPr lang="it-IT" dirty="0"/>
              <a:t>, </a:t>
            </a:r>
            <a:r>
              <a:rPr lang="it-IT" dirty="0" err="1"/>
              <a:t>such</a:t>
            </a:r>
            <a:r>
              <a:rPr lang="it-IT" dirty="0"/>
              <a:t> </a:t>
            </a:r>
            <a:r>
              <a:rPr lang="it-IT" dirty="0" err="1"/>
              <a:t>as</a:t>
            </a:r>
            <a:r>
              <a:rPr lang="it-IT" dirty="0"/>
              <a:t> </a:t>
            </a:r>
            <a:r>
              <a:rPr lang="it-IT" dirty="0" err="1"/>
              <a:t>identifying</a:t>
            </a:r>
            <a:r>
              <a:rPr lang="it-IT" dirty="0"/>
              <a:t> a </a:t>
            </a:r>
            <a:r>
              <a:rPr lang="it-IT" dirty="0" err="1"/>
              <a:t>victim</a:t>
            </a:r>
            <a:r>
              <a:rPr lang="it-IT" dirty="0"/>
              <a:t> of </a:t>
            </a:r>
            <a:r>
              <a:rPr lang="it-IT" dirty="0" err="1"/>
              <a:t>violence</a:t>
            </a:r>
            <a:r>
              <a:rPr lang="it-IT" dirty="0"/>
              <a:t> or a </a:t>
            </a:r>
            <a:r>
              <a:rPr lang="it-IT" dirty="0" err="1"/>
              <a:t>witness</a:t>
            </a:r>
            <a:r>
              <a:rPr lang="it-IT" dirty="0"/>
              <a:t> to a crime. </a:t>
            </a:r>
          </a:p>
          <a:p>
            <a:pPr marL="0" indent="0">
              <a:buNone/>
            </a:pPr>
            <a:endParaRPr lang="en-GB" dirty="0" smtClean="0"/>
          </a:p>
          <a:p>
            <a:pPr marL="0" indent="0">
              <a:buNone/>
            </a:pPr>
            <a:r>
              <a:rPr lang="en-GB" dirty="0" smtClean="0"/>
              <a:t>Basic privacy risk assessment</a:t>
            </a:r>
          </a:p>
          <a:p>
            <a:r>
              <a:rPr lang="en-GB" dirty="0"/>
              <a:t>determining any specific unique identifying variables, such as name; </a:t>
            </a:r>
          </a:p>
          <a:p>
            <a:r>
              <a:rPr lang="en-GB" dirty="0"/>
              <a:t>cross-tabulation of other variables to determine unique combinations that may enable </a:t>
            </a:r>
          </a:p>
          <a:p>
            <a:r>
              <a:rPr lang="en-GB" dirty="0"/>
              <a:t>a person to be identified, such as a combination of age, income, postcode; </a:t>
            </a:r>
          </a:p>
          <a:p>
            <a:r>
              <a:rPr lang="en-GB" dirty="0"/>
              <a:t>Acquiring knowledge of other publicly available datasets and information that could be used for list matching. The level of privacy risk will be dependent on the likelihood that identification could occur from the release of the data and the consequences of such a </a:t>
            </a:r>
          </a:p>
          <a:p>
            <a:r>
              <a:rPr lang="en-GB" dirty="0"/>
              <a:t>release. </a:t>
            </a:r>
          </a:p>
          <a:p>
            <a:pPr marL="0" indent="0">
              <a:buNone/>
            </a:pPr>
            <a:endParaRPr lang="en-GB" dirty="0" smtClean="0"/>
          </a:p>
          <a:p>
            <a:pPr marL="0" indent="0">
              <a:buNone/>
            </a:pPr>
            <a:r>
              <a:rPr lang="en-GB" dirty="0" smtClean="0"/>
              <a:t>Mitigation is many time linked to  </a:t>
            </a:r>
            <a:r>
              <a:rPr lang="en-GB" dirty="0"/>
              <a:t>de-identification </a:t>
            </a:r>
          </a:p>
          <a:p>
            <a:pPr marL="0" indent="0">
              <a:buNone/>
            </a:pPr>
            <a:endParaRPr lang="en-GB" dirty="0" smtClean="0"/>
          </a:p>
          <a:p>
            <a:endParaRPr lang="en-GB" dirty="0"/>
          </a:p>
        </p:txBody>
      </p:sp>
    </p:spTree>
    <p:extLst>
      <p:ext uri="{BB962C8B-B14F-4D97-AF65-F5344CB8AC3E}">
        <p14:creationId xmlns:p14="http://schemas.microsoft.com/office/powerpoint/2010/main" val="51159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Security</a:t>
            </a:r>
            <a:endParaRPr lang="en-GB" dirty="0"/>
          </a:p>
        </p:txBody>
      </p:sp>
      <p:sp>
        <p:nvSpPr>
          <p:cNvPr id="3" name="Segnaposto contenuto 2"/>
          <p:cNvSpPr>
            <a:spLocks noGrp="1"/>
          </p:cNvSpPr>
          <p:nvPr>
            <p:ph idx="1"/>
          </p:nvPr>
        </p:nvSpPr>
        <p:spPr>
          <a:xfrm>
            <a:off x="457200" y="1732280"/>
            <a:ext cx="8229600" cy="4841240"/>
          </a:xfrm>
        </p:spPr>
        <p:txBody>
          <a:bodyPr>
            <a:normAutofit fontScale="47500" lnSpcReduction="20000"/>
          </a:bodyPr>
          <a:lstStyle/>
          <a:p>
            <a:r>
              <a:rPr lang="it-IT" sz="3800" dirty="0" smtClean="0"/>
              <a:t>Security </a:t>
            </a:r>
            <a:r>
              <a:rPr lang="it-IT" sz="3800" dirty="0" err="1"/>
              <a:t>is</a:t>
            </a:r>
            <a:r>
              <a:rPr lang="it-IT" sz="3800" dirty="0"/>
              <a:t> </a:t>
            </a:r>
            <a:r>
              <a:rPr lang="it-IT" sz="3800" dirty="0" err="1"/>
              <a:t>somewhat</a:t>
            </a:r>
            <a:r>
              <a:rPr lang="it-IT" sz="3800" dirty="0"/>
              <a:t> </a:t>
            </a:r>
            <a:r>
              <a:rPr lang="it-IT" sz="3800" dirty="0" err="1"/>
              <a:t>linked</a:t>
            </a:r>
            <a:r>
              <a:rPr lang="it-IT" sz="3800" dirty="0"/>
              <a:t> to </a:t>
            </a:r>
            <a:r>
              <a:rPr lang="it-IT" sz="3800" dirty="0" smtClean="0"/>
              <a:t>privacy.</a:t>
            </a:r>
          </a:p>
          <a:p>
            <a:pPr marL="0" indent="0">
              <a:buNone/>
            </a:pPr>
            <a:endParaRPr lang="it-IT" dirty="0" smtClean="0"/>
          </a:p>
          <a:p>
            <a:pPr marL="0" indent="0">
              <a:buNone/>
            </a:pPr>
            <a:r>
              <a:rPr lang="it-IT" dirty="0" err="1" smtClean="0"/>
              <a:t>Adapt</a:t>
            </a:r>
            <a:r>
              <a:rPr lang="it-IT" dirty="0" smtClean="0"/>
              <a:t>  s</a:t>
            </a:r>
            <a:r>
              <a:rPr lang="it-IT" dirty="0"/>
              <a:t>ecurity </a:t>
            </a:r>
            <a:r>
              <a:rPr lang="it-IT" dirty="0" err="1"/>
              <a:t>protocols</a:t>
            </a:r>
            <a:r>
              <a:rPr lang="it-IT" dirty="0"/>
              <a:t> and </a:t>
            </a:r>
            <a:r>
              <a:rPr lang="it-IT" dirty="0" err="1"/>
              <a:t>tactics</a:t>
            </a:r>
            <a:r>
              <a:rPr lang="it-IT" dirty="0"/>
              <a:t> to </a:t>
            </a:r>
            <a:r>
              <a:rPr lang="it-IT" dirty="0" err="1"/>
              <a:t>encompass</a:t>
            </a:r>
            <a:r>
              <a:rPr lang="it-IT" dirty="0"/>
              <a:t>: </a:t>
            </a:r>
            <a:endParaRPr lang="it-IT" dirty="0" smtClean="0"/>
          </a:p>
          <a:p>
            <a:pPr marL="514350" indent="-514350">
              <a:buAutoNum type="arabicParenR"/>
            </a:pPr>
            <a:r>
              <a:rPr lang="it-IT" dirty="0" err="1" smtClean="0"/>
              <a:t>digital</a:t>
            </a:r>
            <a:r>
              <a:rPr lang="it-IT" dirty="0" smtClean="0"/>
              <a:t> </a:t>
            </a:r>
            <a:r>
              <a:rPr lang="it-IT" dirty="0"/>
              <a:t>information security; </a:t>
            </a:r>
            <a:endParaRPr lang="it-IT" dirty="0" smtClean="0"/>
          </a:p>
          <a:p>
            <a:pPr marL="514350" indent="-514350">
              <a:buAutoNum type="arabicParenR"/>
            </a:pPr>
            <a:r>
              <a:rPr lang="it-IT" dirty="0" err="1" smtClean="0"/>
              <a:t>physical</a:t>
            </a:r>
            <a:r>
              <a:rPr lang="it-IT" dirty="0" smtClean="0"/>
              <a:t> </a:t>
            </a:r>
            <a:r>
              <a:rPr lang="it-IT" dirty="0"/>
              <a:t>and </a:t>
            </a:r>
            <a:r>
              <a:rPr lang="it-IT" dirty="0" err="1"/>
              <a:t>operational</a:t>
            </a:r>
            <a:r>
              <a:rPr lang="it-IT" dirty="0"/>
              <a:t> security; </a:t>
            </a:r>
            <a:r>
              <a:rPr lang="it-IT" dirty="0" smtClean="0"/>
              <a:t> </a:t>
            </a:r>
          </a:p>
          <a:p>
            <a:pPr marL="514350" indent="-514350">
              <a:buAutoNum type="arabicParenR"/>
            </a:pPr>
            <a:r>
              <a:rPr lang="it-IT" dirty="0" err="1" smtClean="0"/>
              <a:t>psychosocial</a:t>
            </a:r>
            <a:r>
              <a:rPr lang="it-IT" dirty="0" smtClean="0"/>
              <a:t> </a:t>
            </a:r>
            <a:r>
              <a:rPr lang="it-IT" dirty="0" err="1"/>
              <a:t>well-being</a:t>
            </a:r>
            <a:r>
              <a:rPr lang="it-IT" dirty="0"/>
              <a:t> </a:t>
            </a:r>
            <a:r>
              <a:rPr lang="it-IT" dirty="0" err="1"/>
              <a:t>required</a:t>
            </a:r>
            <a:r>
              <a:rPr lang="it-IT" dirty="0"/>
              <a:t> for </a:t>
            </a:r>
            <a:r>
              <a:rPr lang="it-IT" dirty="0" err="1"/>
              <a:t>good</a:t>
            </a:r>
            <a:r>
              <a:rPr lang="it-IT" dirty="0"/>
              <a:t> security </a:t>
            </a:r>
            <a:r>
              <a:rPr lang="it-IT" dirty="0" err="1"/>
              <a:t>implementation</a:t>
            </a:r>
            <a:r>
              <a:rPr lang="it-IT" dirty="0" smtClean="0"/>
              <a:t>.</a:t>
            </a:r>
          </a:p>
          <a:p>
            <a:pPr marL="0" indent="0" algn="ctr">
              <a:buNone/>
            </a:pPr>
            <a:r>
              <a:rPr lang="it-IT" b="1" dirty="0"/>
              <a:t>“</a:t>
            </a:r>
            <a:r>
              <a:rPr lang="it-IT" b="1" dirty="0" err="1"/>
              <a:t>holistic</a:t>
            </a:r>
            <a:r>
              <a:rPr lang="it-IT" b="1" dirty="0"/>
              <a:t> </a:t>
            </a:r>
            <a:r>
              <a:rPr lang="it-IT" b="1" dirty="0" smtClean="0"/>
              <a:t>security” </a:t>
            </a:r>
            <a:endParaRPr lang="it-IT" dirty="0"/>
          </a:p>
          <a:p>
            <a:pPr marL="0" indent="0">
              <a:buNone/>
            </a:pPr>
            <a:r>
              <a:rPr lang="it-IT" dirty="0"/>
              <a:t>Digital security </a:t>
            </a:r>
            <a:r>
              <a:rPr lang="it-IT" dirty="0" err="1" smtClean="0"/>
              <a:t>is</a:t>
            </a:r>
            <a:r>
              <a:rPr lang="it-IT" dirty="0" smtClean="0"/>
              <a:t>:</a:t>
            </a:r>
            <a:endParaRPr lang="it-IT" dirty="0"/>
          </a:p>
          <a:p>
            <a:pPr lvl="1"/>
            <a:r>
              <a:rPr lang="it-IT" dirty="0" smtClean="0"/>
              <a:t>More </a:t>
            </a:r>
            <a:r>
              <a:rPr lang="it-IT" dirty="0" err="1" smtClean="0"/>
              <a:t>than</a:t>
            </a:r>
            <a:r>
              <a:rPr lang="it-IT" dirty="0" smtClean="0"/>
              <a:t> focus </a:t>
            </a:r>
            <a:r>
              <a:rPr lang="it-IT" dirty="0"/>
              <a:t>on software or </a:t>
            </a:r>
            <a:r>
              <a:rPr lang="it-IT" dirty="0" err="1"/>
              <a:t>tools</a:t>
            </a:r>
            <a:r>
              <a:rPr lang="it-IT" dirty="0"/>
              <a:t> </a:t>
            </a:r>
          </a:p>
          <a:p>
            <a:pPr lvl="1"/>
            <a:r>
              <a:rPr lang="it-IT" dirty="0" err="1"/>
              <a:t>integrating</a:t>
            </a:r>
            <a:r>
              <a:rPr lang="it-IT" dirty="0"/>
              <a:t> </a:t>
            </a:r>
            <a:r>
              <a:rPr lang="it-IT" dirty="0" err="1"/>
              <a:t>emotional</a:t>
            </a:r>
            <a:r>
              <a:rPr lang="it-IT" dirty="0"/>
              <a:t> </a:t>
            </a:r>
            <a:r>
              <a:rPr lang="it-IT" dirty="0" err="1"/>
              <a:t>well-being</a:t>
            </a:r>
            <a:r>
              <a:rPr lang="it-IT" dirty="0"/>
              <a:t>, personal and </a:t>
            </a:r>
            <a:r>
              <a:rPr lang="it-IT" dirty="0" err="1"/>
              <a:t>organizational</a:t>
            </a:r>
            <a:r>
              <a:rPr lang="it-IT" dirty="0"/>
              <a:t> security </a:t>
            </a:r>
            <a:endParaRPr lang="it-IT" dirty="0" smtClean="0"/>
          </a:p>
          <a:p>
            <a:endParaRPr lang="it-IT" dirty="0"/>
          </a:p>
          <a:p>
            <a:pPr marL="0" indent="0">
              <a:buNone/>
            </a:pPr>
            <a:r>
              <a:rPr lang="it-IT" dirty="0" err="1" smtClean="0"/>
              <a:t>Good</a:t>
            </a:r>
            <a:r>
              <a:rPr lang="it-IT" dirty="0" smtClean="0"/>
              <a:t> </a:t>
            </a:r>
            <a:r>
              <a:rPr lang="it-IT" dirty="0" err="1"/>
              <a:t>implementation</a:t>
            </a:r>
            <a:r>
              <a:rPr lang="it-IT" dirty="0"/>
              <a:t> of </a:t>
            </a:r>
            <a:r>
              <a:rPr lang="it-IT" dirty="0" err="1"/>
              <a:t>digital</a:t>
            </a:r>
            <a:r>
              <a:rPr lang="it-IT" dirty="0"/>
              <a:t> security </a:t>
            </a:r>
            <a:r>
              <a:rPr lang="it-IT" dirty="0" err="1"/>
              <a:t>tools</a:t>
            </a:r>
            <a:r>
              <a:rPr lang="it-IT" dirty="0"/>
              <a:t> and </a:t>
            </a:r>
            <a:r>
              <a:rPr lang="it-IT" dirty="0" err="1"/>
              <a:t>tactics</a:t>
            </a:r>
            <a:r>
              <a:rPr lang="it-IT" dirty="0"/>
              <a:t> </a:t>
            </a:r>
            <a:r>
              <a:rPr lang="it-IT" dirty="0" err="1"/>
              <a:t>requires</a:t>
            </a:r>
            <a:r>
              <a:rPr lang="it-IT" dirty="0"/>
              <a:t> </a:t>
            </a:r>
            <a:r>
              <a:rPr lang="it-IT" dirty="0" err="1"/>
              <a:t>attending</a:t>
            </a:r>
            <a:r>
              <a:rPr lang="it-IT" dirty="0"/>
              <a:t> to the </a:t>
            </a:r>
            <a:r>
              <a:rPr lang="it-IT" dirty="0" err="1"/>
              <a:t>practitioners</a:t>
            </a:r>
            <a:r>
              <a:rPr lang="it-IT" dirty="0"/>
              <a:t>’ </a:t>
            </a:r>
            <a:r>
              <a:rPr lang="it-IT" dirty="0" err="1"/>
              <a:t>psychosocial</a:t>
            </a:r>
            <a:r>
              <a:rPr lang="it-IT" dirty="0"/>
              <a:t> </a:t>
            </a:r>
            <a:r>
              <a:rPr lang="it-IT" dirty="0" err="1"/>
              <a:t>capacities</a:t>
            </a:r>
            <a:r>
              <a:rPr lang="it-IT" dirty="0"/>
              <a:t> to </a:t>
            </a:r>
            <a:r>
              <a:rPr lang="it-IT" dirty="0" err="1"/>
              <a:t>recognize</a:t>
            </a:r>
            <a:r>
              <a:rPr lang="it-IT" dirty="0"/>
              <a:t> and </a:t>
            </a:r>
            <a:r>
              <a:rPr lang="it-IT" dirty="0" err="1"/>
              <a:t>respond</a:t>
            </a:r>
            <a:r>
              <a:rPr lang="it-IT" dirty="0"/>
              <a:t> </a:t>
            </a:r>
            <a:r>
              <a:rPr lang="it-IT" dirty="0" err="1"/>
              <a:t>dynamically</a:t>
            </a:r>
            <a:r>
              <a:rPr lang="it-IT" dirty="0"/>
              <a:t> to </a:t>
            </a:r>
            <a:r>
              <a:rPr lang="it-IT" dirty="0" err="1"/>
              <a:t>different</a:t>
            </a:r>
            <a:r>
              <a:rPr lang="it-IT" dirty="0"/>
              <a:t> </a:t>
            </a:r>
            <a:r>
              <a:rPr lang="it-IT" dirty="0" err="1"/>
              <a:t>threats</a:t>
            </a:r>
            <a:r>
              <a:rPr lang="it-IT" dirty="0"/>
              <a:t> to </a:t>
            </a:r>
            <a:r>
              <a:rPr lang="it-IT" dirty="0" err="1"/>
              <a:t>themselves</a:t>
            </a:r>
            <a:r>
              <a:rPr lang="it-IT" dirty="0"/>
              <a:t> and to </a:t>
            </a:r>
            <a:r>
              <a:rPr lang="it-IT" dirty="0" err="1"/>
              <a:t>participants</a:t>
            </a:r>
            <a:r>
              <a:rPr lang="it-IT" dirty="0"/>
              <a:t> </a:t>
            </a:r>
            <a:r>
              <a:rPr lang="it-IT" dirty="0" err="1"/>
              <a:t>related</a:t>
            </a:r>
            <a:r>
              <a:rPr lang="it-IT" dirty="0"/>
              <a:t> to </a:t>
            </a:r>
            <a:r>
              <a:rPr lang="it-IT" dirty="0" err="1"/>
              <a:t>project</a:t>
            </a:r>
            <a:r>
              <a:rPr lang="it-IT" dirty="0"/>
              <a:t> data </a:t>
            </a:r>
            <a:r>
              <a:rPr lang="it-IT" dirty="0" err="1"/>
              <a:t>collection</a:t>
            </a:r>
            <a:r>
              <a:rPr lang="it-IT" dirty="0"/>
              <a:t> and </a:t>
            </a:r>
            <a:r>
              <a:rPr lang="it-IT" dirty="0" err="1"/>
              <a:t>communications</a:t>
            </a:r>
            <a:r>
              <a:rPr lang="it-IT" dirty="0"/>
              <a:t> </a:t>
            </a:r>
            <a:r>
              <a:rPr lang="it-IT" dirty="0" smtClean="0"/>
              <a:t> (</a:t>
            </a:r>
            <a:r>
              <a:rPr lang="it-IT" dirty="0" err="1" smtClean="0"/>
              <a:t>intimidation</a:t>
            </a:r>
            <a:r>
              <a:rPr lang="it-IT" dirty="0" smtClean="0"/>
              <a:t>, social </a:t>
            </a:r>
            <a:r>
              <a:rPr lang="it-IT" dirty="0" err="1" smtClean="0"/>
              <a:t>engineering</a:t>
            </a:r>
            <a:r>
              <a:rPr lang="it-IT" dirty="0" smtClean="0"/>
              <a:t> . )</a:t>
            </a:r>
            <a:endParaRPr lang="it-IT" dirty="0"/>
          </a:p>
          <a:p>
            <a:endParaRPr lang="it-IT" dirty="0"/>
          </a:p>
          <a:p>
            <a:endParaRPr lang="en-GB" dirty="0"/>
          </a:p>
        </p:txBody>
      </p:sp>
    </p:spTree>
    <p:extLst>
      <p:ext uri="{BB962C8B-B14F-4D97-AF65-F5344CB8AC3E}">
        <p14:creationId xmlns:p14="http://schemas.microsoft.com/office/powerpoint/2010/main" val="11450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GB" dirty="0"/>
              <a:t>Sewing the snatch:</a:t>
            </a:r>
            <a:r>
              <a:rPr lang="it-IT" dirty="0"/>
              <a:t/>
            </a:r>
            <a:br>
              <a:rPr lang="it-IT" dirty="0"/>
            </a:br>
            <a:r>
              <a:rPr lang="en-GB" sz="5300" dirty="0"/>
              <a:t>“</a:t>
            </a:r>
            <a:r>
              <a:rPr lang="en-GB" sz="5300" dirty="0" err="1"/>
              <a:t>a”Citizens</a:t>
            </a:r>
            <a:r>
              <a:rPr lang="en-GB" sz="5300" dirty="0"/>
              <a:t>, eGovernment and Open </a:t>
            </a:r>
            <a:r>
              <a:rPr lang="en-GB" sz="5300" dirty="0" smtClean="0"/>
              <a:t>Government</a:t>
            </a:r>
            <a:endParaRPr lang="en-GB" dirty="0"/>
          </a:p>
        </p:txBody>
      </p:sp>
      <p:sp>
        <p:nvSpPr>
          <p:cNvPr id="3" name="Sottotitolo 2"/>
          <p:cNvSpPr>
            <a:spLocks noGrp="1"/>
          </p:cNvSpPr>
          <p:nvPr>
            <p:ph type="subTitle" idx="1"/>
          </p:nvPr>
        </p:nvSpPr>
        <p:spPr>
          <a:xfrm>
            <a:off x="1371600" y="4645188"/>
            <a:ext cx="6400800" cy="1752600"/>
          </a:xfrm>
        </p:spPr>
        <p:txBody>
          <a:bodyPr/>
          <a:lstStyle/>
          <a:p>
            <a:pPr>
              <a:lnSpc>
                <a:spcPct val="100000"/>
              </a:lnSpc>
              <a:spcBef>
                <a:spcPts val="0"/>
              </a:spcBef>
            </a:pPr>
            <a:r>
              <a:rPr lang="en-GB" dirty="0" smtClean="0"/>
              <a:t>Alfredo M. Ronchi</a:t>
            </a:r>
          </a:p>
          <a:p>
            <a:pPr>
              <a:lnSpc>
                <a:spcPct val="100000"/>
              </a:lnSpc>
              <a:spcBef>
                <a:spcPts val="0"/>
              </a:spcBef>
            </a:pPr>
            <a:r>
              <a:rPr lang="en-GB" sz="2000" dirty="0" err="1"/>
              <a:t>a</a:t>
            </a:r>
            <a:r>
              <a:rPr lang="en-GB" sz="2000" dirty="0" err="1" smtClean="0"/>
              <a:t>lfredo.ronchi@polimi.it</a:t>
            </a:r>
            <a:endParaRPr lang="en-GB" sz="2000" dirty="0"/>
          </a:p>
        </p:txBody>
      </p:sp>
    </p:spTree>
    <p:extLst>
      <p:ext uri="{BB962C8B-B14F-4D97-AF65-F5344CB8AC3E}">
        <p14:creationId xmlns:p14="http://schemas.microsoft.com/office/powerpoint/2010/main" val="191999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Risk assessment: mapping</a:t>
            </a:r>
            <a:endParaRPr lang="en-GB" dirty="0"/>
          </a:p>
        </p:txBody>
      </p:sp>
      <p:sp>
        <p:nvSpPr>
          <p:cNvPr id="3" name="Segnaposto contenuto 2"/>
          <p:cNvSpPr>
            <a:spLocks noGrp="1"/>
          </p:cNvSpPr>
          <p:nvPr>
            <p:ph idx="1"/>
          </p:nvPr>
        </p:nvSpPr>
        <p:spPr/>
        <p:txBody>
          <a:bodyPr>
            <a:normAutofit fontScale="40000" lnSpcReduction="20000"/>
          </a:bodyPr>
          <a:lstStyle/>
          <a:p>
            <a:pPr marL="0" indent="0">
              <a:buNone/>
            </a:pPr>
            <a:r>
              <a:rPr lang="it-IT" dirty="0" err="1" smtClean="0"/>
              <a:t>Identify</a:t>
            </a:r>
            <a:r>
              <a:rPr lang="it-IT" dirty="0" smtClean="0"/>
              <a:t> </a:t>
            </a:r>
            <a:r>
              <a:rPr lang="it-IT" dirty="0"/>
              <a:t>and mitigate </a:t>
            </a:r>
            <a:r>
              <a:rPr lang="it-IT" dirty="0" err="1"/>
              <a:t>risks</a:t>
            </a:r>
            <a:r>
              <a:rPr lang="it-IT" dirty="0"/>
              <a:t> </a:t>
            </a:r>
            <a:r>
              <a:rPr lang="it-IT" dirty="0" err="1"/>
              <a:t>associated</a:t>
            </a:r>
            <a:r>
              <a:rPr lang="it-IT" dirty="0"/>
              <a:t> with privacy and security </a:t>
            </a:r>
            <a:r>
              <a:rPr lang="it-IT" dirty="0" err="1"/>
              <a:t>concerns</a:t>
            </a:r>
            <a:r>
              <a:rPr lang="it-IT" dirty="0"/>
              <a:t> </a:t>
            </a:r>
            <a:endParaRPr lang="it-IT" dirty="0" smtClean="0"/>
          </a:p>
          <a:p>
            <a:pPr marL="0" indent="0">
              <a:buNone/>
            </a:pPr>
            <a:endParaRPr lang="it-IT" b="1" dirty="0" smtClean="0"/>
          </a:p>
          <a:p>
            <a:pPr marL="514350" indent="-514350">
              <a:buAutoNum type="arabicPeriod"/>
            </a:pPr>
            <a:r>
              <a:rPr lang="it-IT" b="1" dirty="0" err="1" smtClean="0"/>
              <a:t>Identify</a:t>
            </a:r>
            <a:r>
              <a:rPr lang="it-IT" b="1" dirty="0" smtClean="0"/>
              <a:t> </a:t>
            </a:r>
            <a:r>
              <a:rPr lang="it-IT" b="1" dirty="0"/>
              <a:t>the </a:t>
            </a:r>
            <a:r>
              <a:rPr lang="it-IT" b="1" dirty="0" err="1"/>
              <a:t>Persons</a:t>
            </a:r>
            <a:r>
              <a:rPr lang="it-IT" b="1" dirty="0"/>
              <a:t> </a:t>
            </a:r>
            <a:r>
              <a:rPr lang="it-IT" b="1" dirty="0" err="1"/>
              <a:t>at</a:t>
            </a:r>
            <a:r>
              <a:rPr lang="it-IT" b="1" dirty="0"/>
              <a:t> </a:t>
            </a:r>
            <a:r>
              <a:rPr lang="it-IT" b="1" dirty="0" err="1"/>
              <a:t>Risk</a:t>
            </a:r>
            <a:r>
              <a:rPr lang="it-IT" b="1" dirty="0"/>
              <a:t> in the </a:t>
            </a:r>
            <a:r>
              <a:rPr lang="it-IT" b="1" dirty="0" err="1"/>
              <a:t>event</a:t>
            </a:r>
            <a:r>
              <a:rPr lang="it-IT" b="1" dirty="0"/>
              <a:t> of </a:t>
            </a:r>
            <a:r>
              <a:rPr lang="it-IT" b="1" dirty="0" err="1"/>
              <a:t>exposure</a:t>
            </a:r>
            <a:r>
              <a:rPr lang="it-IT" b="1" dirty="0"/>
              <a:t> </a:t>
            </a:r>
            <a:r>
              <a:rPr lang="it-IT" dirty="0" smtClean="0"/>
              <a:t>(</a:t>
            </a:r>
            <a:r>
              <a:rPr lang="it-IT" dirty="0" err="1" smtClean="0"/>
              <a:t>not</a:t>
            </a:r>
            <a:r>
              <a:rPr lang="it-IT" dirty="0" smtClean="0"/>
              <a:t> </a:t>
            </a:r>
            <a:r>
              <a:rPr lang="it-IT" dirty="0" err="1"/>
              <a:t>restricted</a:t>
            </a:r>
            <a:r>
              <a:rPr lang="it-IT" dirty="0"/>
              <a:t> to the data </a:t>
            </a:r>
            <a:r>
              <a:rPr lang="it-IT" dirty="0" err="1"/>
              <a:t>owner</a:t>
            </a:r>
            <a:r>
              <a:rPr lang="it-IT" dirty="0"/>
              <a:t> or </a:t>
            </a:r>
            <a:r>
              <a:rPr lang="it-IT" dirty="0" err="1" smtClean="0"/>
              <a:t>collector</a:t>
            </a:r>
            <a:r>
              <a:rPr lang="it-IT" dirty="0" smtClean="0"/>
              <a:t>)</a:t>
            </a:r>
          </a:p>
          <a:p>
            <a:pPr marL="514350" indent="-514350">
              <a:buAutoNum type="arabicPeriod"/>
            </a:pPr>
            <a:endParaRPr lang="it-IT" dirty="0" smtClean="0"/>
          </a:p>
          <a:p>
            <a:pPr marL="514350" indent="-514350">
              <a:buFont typeface="Arial" pitchFamily="34" charset="0"/>
              <a:buAutoNum type="arabicPeriod"/>
            </a:pPr>
            <a:r>
              <a:rPr lang="it-IT" b="1" dirty="0" smtClean="0"/>
              <a:t> </a:t>
            </a:r>
            <a:r>
              <a:rPr lang="it-IT" b="1" dirty="0" err="1"/>
              <a:t>Identify</a:t>
            </a:r>
            <a:r>
              <a:rPr lang="it-IT" b="1" dirty="0"/>
              <a:t> Knowledge </a:t>
            </a:r>
            <a:r>
              <a:rPr lang="it-IT" b="1" dirty="0" err="1"/>
              <a:t>Assets</a:t>
            </a:r>
            <a:r>
              <a:rPr lang="it-IT" b="1" dirty="0"/>
              <a:t> </a:t>
            </a:r>
            <a:r>
              <a:rPr lang="it-IT" b="1" dirty="0" err="1"/>
              <a:t>that</a:t>
            </a:r>
            <a:r>
              <a:rPr lang="it-IT" b="1" dirty="0"/>
              <a:t> can be </a:t>
            </a:r>
            <a:r>
              <a:rPr lang="it-IT" b="1" dirty="0" err="1"/>
              <a:t>extracted</a:t>
            </a:r>
            <a:r>
              <a:rPr lang="it-IT" b="1" dirty="0"/>
              <a:t> from the data </a:t>
            </a:r>
            <a:r>
              <a:rPr lang="it-IT" b="1" dirty="0" err="1"/>
              <a:t>collected</a:t>
            </a:r>
            <a:r>
              <a:rPr lang="it-IT" b="1" dirty="0"/>
              <a:t>  (Discrete data </a:t>
            </a:r>
            <a:r>
              <a:rPr lang="it-IT" b="1" dirty="0" err="1"/>
              <a:t>points</a:t>
            </a:r>
            <a:r>
              <a:rPr lang="it-IT" b="1" dirty="0"/>
              <a:t>, meta </a:t>
            </a:r>
            <a:r>
              <a:rPr lang="it-IT" b="1" dirty="0" err="1"/>
              <a:t>analysis</a:t>
            </a:r>
            <a:r>
              <a:rPr lang="it-IT" b="1" dirty="0"/>
              <a:t> of data </a:t>
            </a:r>
            <a:r>
              <a:rPr lang="it-IT" b="1" dirty="0" err="1"/>
              <a:t>points</a:t>
            </a:r>
            <a:r>
              <a:rPr lang="it-IT" b="1" dirty="0"/>
              <a:t>, </a:t>
            </a:r>
            <a:r>
              <a:rPr lang="it-IT" b="1" dirty="0" err="1"/>
              <a:t>mashup</a:t>
            </a:r>
            <a:r>
              <a:rPr lang="it-IT" b="1" dirty="0"/>
              <a:t> of the </a:t>
            </a:r>
            <a:r>
              <a:rPr lang="it-IT" b="1" dirty="0" err="1"/>
              <a:t>collected</a:t>
            </a:r>
            <a:r>
              <a:rPr lang="it-IT" b="1" dirty="0"/>
              <a:t> data and </a:t>
            </a:r>
            <a:r>
              <a:rPr lang="it-IT" b="1" dirty="0" err="1"/>
              <a:t>external</a:t>
            </a:r>
            <a:r>
              <a:rPr lang="it-IT" b="1" dirty="0"/>
              <a:t> data </a:t>
            </a:r>
            <a:r>
              <a:rPr lang="it-IT" b="1" dirty="0" err="1"/>
              <a:t>sources</a:t>
            </a:r>
            <a:r>
              <a:rPr lang="it-IT" b="1" dirty="0"/>
              <a:t>)</a:t>
            </a:r>
          </a:p>
          <a:p>
            <a:pPr marL="514350" indent="-514350">
              <a:buFont typeface="Arial" pitchFamily="34" charset="0"/>
              <a:buAutoNum type="arabicPeriod"/>
            </a:pPr>
            <a:endParaRPr lang="it-IT" b="1" dirty="0"/>
          </a:p>
          <a:p>
            <a:pPr marL="514350" indent="-514350">
              <a:buFont typeface="Arial" pitchFamily="34" charset="0"/>
              <a:buAutoNum type="arabicPeriod"/>
            </a:pPr>
            <a:r>
              <a:rPr lang="it-IT" b="1" dirty="0" err="1" smtClean="0"/>
              <a:t>Evaluate</a:t>
            </a:r>
            <a:r>
              <a:rPr lang="it-IT" b="1" dirty="0" smtClean="0"/>
              <a:t> </a:t>
            </a:r>
            <a:r>
              <a:rPr lang="it-IT" b="1" dirty="0"/>
              <a:t>the </a:t>
            </a:r>
            <a:r>
              <a:rPr lang="it-IT" b="1" dirty="0" err="1"/>
              <a:t>importance</a:t>
            </a:r>
            <a:r>
              <a:rPr lang="it-IT" b="1" dirty="0"/>
              <a:t> of </a:t>
            </a:r>
            <a:r>
              <a:rPr lang="it-IT" b="1" dirty="0" err="1"/>
              <a:t>each</a:t>
            </a:r>
            <a:r>
              <a:rPr lang="it-IT" b="1" dirty="0"/>
              <a:t> </a:t>
            </a:r>
            <a:r>
              <a:rPr lang="it-IT" b="1" dirty="0" err="1"/>
              <a:t>knowledge</a:t>
            </a:r>
            <a:r>
              <a:rPr lang="it-IT" b="1" dirty="0"/>
              <a:t> </a:t>
            </a:r>
            <a:r>
              <a:rPr lang="it-IT" b="1" dirty="0" err="1"/>
              <a:t>asset</a:t>
            </a:r>
            <a:r>
              <a:rPr lang="it-IT" b="1" dirty="0"/>
              <a:t> to the </a:t>
            </a:r>
            <a:r>
              <a:rPr lang="it-IT" b="1" dirty="0" err="1"/>
              <a:t>campaign</a:t>
            </a:r>
            <a:r>
              <a:rPr lang="it-IT" b="1" dirty="0"/>
              <a:t>  (</a:t>
            </a:r>
            <a:r>
              <a:rPr lang="it-IT" b="1" dirty="0" err="1"/>
              <a:t>little</a:t>
            </a:r>
            <a:r>
              <a:rPr lang="it-IT" b="1" dirty="0"/>
              <a:t> or no </a:t>
            </a:r>
            <a:r>
              <a:rPr lang="it-IT" b="1" dirty="0" err="1"/>
              <a:t>relevance</a:t>
            </a:r>
            <a:r>
              <a:rPr lang="it-IT" b="1" dirty="0"/>
              <a:t>, </a:t>
            </a:r>
            <a:r>
              <a:rPr lang="it-IT" b="1" dirty="0" err="1"/>
              <a:t>significant</a:t>
            </a:r>
            <a:r>
              <a:rPr lang="it-IT" b="1" dirty="0"/>
              <a:t> </a:t>
            </a:r>
            <a:r>
              <a:rPr lang="it-IT" b="1" dirty="0" err="1"/>
              <a:t>relevance</a:t>
            </a:r>
            <a:r>
              <a:rPr lang="it-IT" b="1" dirty="0"/>
              <a:t>, </a:t>
            </a:r>
            <a:r>
              <a:rPr lang="it-IT" b="1" dirty="0" err="1"/>
              <a:t>crucial</a:t>
            </a:r>
            <a:r>
              <a:rPr lang="it-IT" b="1" dirty="0"/>
              <a:t>)</a:t>
            </a:r>
          </a:p>
          <a:p>
            <a:pPr marL="514350" indent="-514350">
              <a:buFont typeface="Arial" pitchFamily="34" charset="0"/>
              <a:buAutoNum type="arabicPeriod"/>
            </a:pPr>
            <a:endParaRPr lang="it-IT" b="1" dirty="0"/>
          </a:p>
          <a:p>
            <a:pPr marL="514350" indent="-514350">
              <a:buFont typeface="Arial" pitchFamily="34" charset="0"/>
              <a:buAutoNum type="arabicPeriod"/>
            </a:pPr>
            <a:r>
              <a:rPr lang="it-IT" b="1" dirty="0" smtClean="0"/>
              <a:t> </a:t>
            </a:r>
            <a:r>
              <a:rPr lang="it-IT" b="1" dirty="0"/>
              <a:t>For </a:t>
            </a:r>
            <a:r>
              <a:rPr lang="it-IT" b="1" dirty="0" err="1"/>
              <a:t>each</a:t>
            </a:r>
            <a:r>
              <a:rPr lang="it-IT" b="1" dirty="0"/>
              <a:t> </a:t>
            </a:r>
            <a:r>
              <a:rPr lang="it-IT" b="1" dirty="0" err="1"/>
              <a:t>Type</a:t>
            </a:r>
            <a:r>
              <a:rPr lang="it-IT" b="1" dirty="0"/>
              <a:t> of </a:t>
            </a:r>
            <a:r>
              <a:rPr lang="it-IT" b="1" dirty="0" err="1"/>
              <a:t>Harm</a:t>
            </a:r>
            <a:r>
              <a:rPr lang="it-IT" b="1" dirty="0"/>
              <a:t>: </a:t>
            </a:r>
            <a:r>
              <a:rPr lang="it-IT" b="1" dirty="0" err="1"/>
              <a:t>Probability</a:t>
            </a:r>
            <a:r>
              <a:rPr lang="it-IT" b="1" dirty="0"/>
              <a:t> of </a:t>
            </a:r>
            <a:r>
              <a:rPr lang="it-IT" b="1" dirty="0" err="1"/>
              <a:t>Harm</a:t>
            </a:r>
            <a:r>
              <a:rPr lang="it-IT" b="1" dirty="0"/>
              <a:t> -</a:t>
            </a:r>
            <a:r>
              <a:rPr lang="en-US" b="1" dirty="0"/>
              <a:t>49% or less, 50% or more Severity of Harm: little to no harm , moderate to severe harm , No Go  catastrophic harm</a:t>
            </a:r>
            <a:endParaRPr lang="it-IT" b="1" dirty="0"/>
          </a:p>
        </p:txBody>
      </p:sp>
    </p:spTree>
    <p:extLst>
      <p:ext uri="{BB962C8B-B14F-4D97-AF65-F5344CB8AC3E}">
        <p14:creationId xmlns:p14="http://schemas.microsoft.com/office/powerpoint/2010/main" val="41541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More </a:t>
            </a:r>
            <a:r>
              <a:rPr lang="is-IS" dirty="0" smtClean="0"/>
              <a:t>…...</a:t>
            </a:r>
            <a:endParaRPr lang="en-GB" dirty="0"/>
          </a:p>
        </p:txBody>
      </p:sp>
      <p:sp>
        <p:nvSpPr>
          <p:cNvPr id="3" name="Segnaposto contenuto 2"/>
          <p:cNvSpPr>
            <a:spLocks noGrp="1"/>
          </p:cNvSpPr>
          <p:nvPr>
            <p:ph idx="1"/>
          </p:nvPr>
        </p:nvSpPr>
        <p:spPr/>
        <p:txBody>
          <a:bodyPr/>
          <a:lstStyle/>
          <a:p>
            <a:endParaRPr lang="en-GB" dirty="0" smtClean="0"/>
          </a:p>
          <a:p>
            <a:r>
              <a:rPr lang="en-GB" dirty="0"/>
              <a:t>Open Data</a:t>
            </a:r>
          </a:p>
          <a:p>
            <a:r>
              <a:rPr lang="en-GB" dirty="0" smtClean="0"/>
              <a:t>Participation</a:t>
            </a:r>
            <a:endParaRPr lang="en-GB" dirty="0" smtClean="0"/>
          </a:p>
          <a:p>
            <a:r>
              <a:rPr lang="en-GB" dirty="0" smtClean="0"/>
              <a:t>Big </a:t>
            </a:r>
            <a:r>
              <a:rPr lang="en-GB" dirty="0" smtClean="0"/>
              <a:t>Data</a:t>
            </a:r>
            <a:endParaRPr lang="en-GB" dirty="0"/>
          </a:p>
          <a:p>
            <a:endParaRPr lang="en-GB" dirty="0"/>
          </a:p>
        </p:txBody>
      </p:sp>
    </p:spTree>
    <p:extLst>
      <p:ext uri="{BB962C8B-B14F-4D97-AF65-F5344CB8AC3E}">
        <p14:creationId xmlns:p14="http://schemas.microsoft.com/office/powerpoint/2010/main" val="18322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smtClean="0"/>
              <a:t>Thank you !</a:t>
            </a:r>
            <a:endParaRPr lang="en-GB" dirty="0"/>
          </a:p>
        </p:txBody>
      </p:sp>
      <p:sp>
        <p:nvSpPr>
          <p:cNvPr id="3" name="Sottotitolo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994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Historical background</a:t>
            </a:r>
            <a:endParaRPr lang="en-GB" dirty="0"/>
          </a:p>
        </p:txBody>
      </p:sp>
      <p:sp>
        <p:nvSpPr>
          <p:cNvPr id="3" name="Segnaposto contenuto 2"/>
          <p:cNvSpPr>
            <a:spLocks noGrp="1"/>
          </p:cNvSpPr>
          <p:nvPr>
            <p:ph idx="1"/>
          </p:nvPr>
        </p:nvSpPr>
        <p:spPr/>
        <p:txBody>
          <a:bodyPr>
            <a:normAutofit fontScale="77500" lnSpcReduction="20000"/>
          </a:bodyPr>
          <a:lstStyle/>
          <a:p>
            <a:r>
              <a:rPr lang="en-GB" sz="2800" dirty="0" smtClean="0"/>
              <a:t>Greece V century B.C. </a:t>
            </a:r>
            <a:r>
              <a:rPr lang="en-GB" sz="2800" dirty="0"/>
              <a:t>«</a:t>
            </a:r>
            <a:r>
              <a:rPr lang="en-GB" sz="2800" dirty="0" err="1"/>
              <a:t>δημοκρ</a:t>
            </a:r>
            <a:r>
              <a:rPr lang="en-GB" sz="2800" dirty="0"/>
              <a:t>α</a:t>
            </a:r>
            <a:r>
              <a:rPr lang="en-GB" sz="2800" dirty="0" err="1"/>
              <a:t>τί</a:t>
            </a:r>
            <a:r>
              <a:rPr lang="en-GB" sz="2800" dirty="0"/>
              <a:t>α (</a:t>
            </a:r>
            <a:r>
              <a:rPr lang="en-GB" sz="2800" dirty="0" err="1"/>
              <a:t>dēmokratía</a:t>
            </a:r>
            <a:r>
              <a:rPr lang="en-GB" sz="2800" dirty="0"/>
              <a:t>)</a:t>
            </a:r>
            <a:r>
              <a:rPr lang="en-GB" sz="2800" dirty="0" smtClean="0"/>
              <a:t>»</a:t>
            </a:r>
          </a:p>
          <a:p>
            <a:pPr marL="0" indent="0">
              <a:buNone/>
            </a:pPr>
            <a:r>
              <a:rPr lang="it-IT" sz="2800" dirty="0" smtClean="0"/>
              <a:t>	 </a:t>
            </a:r>
            <a:r>
              <a:rPr lang="en-GB" sz="2800" dirty="0"/>
              <a:t>people «</a:t>
            </a:r>
            <a:r>
              <a:rPr lang="en-GB" sz="2800" dirty="0" err="1"/>
              <a:t>δῆμος</a:t>
            </a:r>
            <a:r>
              <a:rPr lang="en-GB" sz="2800" dirty="0"/>
              <a:t> (</a:t>
            </a:r>
            <a:r>
              <a:rPr lang="en-GB" sz="2800" dirty="0" err="1"/>
              <a:t>démos</a:t>
            </a:r>
            <a:r>
              <a:rPr lang="en-GB" sz="2800" dirty="0"/>
              <a:t>)» and power «</a:t>
            </a:r>
            <a:r>
              <a:rPr lang="en-GB" sz="2800" dirty="0" err="1"/>
              <a:t>κράτος</a:t>
            </a:r>
            <a:r>
              <a:rPr lang="en-GB" sz="2800" dirty="0"/>
              <a:t> (</a:t>
            </a:r>
            <a:r>
              <a:rPr lang="en-GB" sz="2800" dirty="0" err="1"/>
              <a:t>cràtos</a:t>
            </a:r>
            <a:r>
              <a:rPr lang="en-GB" sz="2800" dirty="0"/>
              <a:t>)» </a:t>
            </a:r>
          </a:p>
          <a:p>
            <a:endParaRPr lang="en-GB" sz="2800" dirty="0" smtClean="0"/>
          </a:p>
          <a:p>
            <a:r>
              <a:rPr lang="en-GB" sz="2800" dirty="0" smtClean="0"/>
              <a:t>antithesis </a:t>
            </a:r>
            <a:r>
              <a:rPr lang="en-GB" sz="2800" dirty="0"/>
              <a:t>with monarchy, aristocracy, oligarchy </a:t>
            </a:r>
            <a:r>
              <a:rPr lang="en-GB" sz="2800" dirty="0" smtClean="0"/>
              <a:t> and many other </a:t>
            </a:r>
          </a:p>
          <a:p>
            <a:endParaRPr lang="en-GB" sz="2800" dirty="0" smtClean="0"/>
          </a:p>
          <a:p>
            <a:r>
              <a:rPr lang="en-GB" sz="2800" dirty="0" smtClean="0">
                <a:hlinkClick r:id="rId2"/>
              </a:rPr>
              <a:t>μονάρχης</a:t>
            </a:r>
            <a:r>
              <a:rPr lang="en-GB" sz="2800" dirty="0"/>
              <a:t>, </a:t>
            </a:r>
            <a:r>
              <a:rPr lang="en-GB" sz="2800" dirty="0" err="1"/>
              <a:t>monárkhēs</a:t>
            </a:r>
            <a:r>
              <a:rPr lang="en-GB" sz="2800" dirty="0"/>
              <a:t> - from </a:t>
            </a:r>
            <a:r>
              <a:rPr lang="en-GB" sz="2800" dirty="0" err="1"/>
              <a:t>monos</a:t>
            </a:r>
            <a:r>
              <a:rPr lang="en-GB" sz="2800" dirty="0"/>
              <a:t>, </a:t>
            </a:r>
            <a:r>
              <a:rPr lang="en-GB" sz="2800" dirty="0" err="1"/>
              <a:t>μόνος</a:t>
            </a:r>
            <a:r>
              <a:rPr lang="en-GB" sz="2800" dirty="0"/>
              <a:t>, "one/singular," and </a:t>
            </a:r>
            <a:r>
              <a:rPr lang="en-GB" sz="2800" dirty="0">
                <a:hlinkClick r:id="rId3"/>
              </a:rPr>
              <a:t>ἄρχω</a:t>
            </a:r>
            <a:r>
              <a:rPr lang="en-GB" sz="2800" dirty="0"/>
              <a:t>, </a:t>
            </a:r>
            <a:r>
              <a:rPr lang="en-GB" sz="2800" dirty="0" err="1"/>
              <a:t>árkhō</a:t>
            </a:r>
            <a:r>
              <a:rPr lang="en-GB" sz="2800" dirty="0"/>
              <a:t>, "to rule"</a:t>
            </a:r>
            <a:endParaRPr lang="it-IT" sz="2800" dirty="0"/>
          </a:p>
          <a:p>
            <a:r>
              <a:rPr lang="en-GB" sz="2800" dirty="0">
                <a:hlinkClick r:id="rId4"/>
              </a:rPr>
              <a:t>ἀριστοκρατία</a:t>
            </a:r>
            <a:r>
              <a:rPr lang="en-GB" sz="2800" dirty="0"/>
              <a:t> "rule of an elite"</a:t>
            </a:r>
            <a:endParaRPr lang="it-IT" sz="2800" dirty="0"/>
          </a:p>
          <a:p>
            <a:r>
              <a:rPr lang="en-GB" sz="2800" dirty="0" err="1"/>
              <a:t>ὀλιγ</a:t>
            </a:r>
            <a:r>
              <a:rPr lang="en-GB" sz="2800" dirty="0"/>
              <a:t>α</a:t>
            </a:r>
            <a:r>
              <a:rPr lang="en-GB" sz="2800" dirty="0" err="1"/>
              <a:t>ρχί</a:t>
            </a:r>
            <a:r>
              <a:rPr lang="en-GB" sz="2800" dirty="0"/>
              <a:t>α (</a:t>
            </a:r>
            <a:r>
              <a:rPr lang="en-GB" sz="2800" dirty="0" err="1"/>
              <a:t>oligarkhía</a:t>
            </a:r>
            <a:r>
              <a:rPr lang="en-GB" sz="2800" dirty="0"/>
              <a:t>); from </a:t>
            </a:r>
            <a:r>
              <a:rPr lang="en-GB" sz="2800" dirty="0" err="1"/>
              <a:t>ὀλίγος</a:t>
            </a:r>
            <a:r>
              <a:rPr lang="en-GB" sz="2800" dirty="0"/>
              <a:t> (</a:t>
            </a:r>
            <a:r>
              <a:rPr lang="en-GB" sz="2800" dirty="0" err="1"/>
              <a:t>olígos</a:t>
            </a:r>
            <a:r>
              <a:rPr lang="en-GB" sz="2800" dirty="0"/>
              <a:t>), meaning "a few"</a:t>
            </a:r>
            <a:endParaRPr lang="it-IT" sz="2800" dirty="0"/>
          </a:p>
          <a:p>
            <a:pPr marL="0" indent="0">
              <a:buNone/>
            </a:pPr>
            <a:endParaRPr lang="en-GB" sz="2800" dirty="0"/>
          </a:p>
        </p:txBody>
      </p:sp>
    </p:spTree>
    <p:extLst>
      <p:ext uri="{BB962C8B-B14F-4D97-AF65-F5344CB8AC3E}">
        <p14:creationId xmlns:p14="http://schemas.microsoft.com/office/powerpoint/2010/main" val="295424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5400" dirty="0" err="1"/>
              <a:t>dēmokratía</a:t>
            </a:r>
            <a:endParaRPr lang="en-GB" dirty="0"/>
          </a:p>
        </p:txBody>
      </p:sp>
      <p:sp>
        <p:nvSpPr>
          <p:cNvPr id="3" name="Segnaposto contenuto 2"/>
          <p:cNvSpPr>
            <a:spLocks noGrp="1"/>
          </p:cNvSpPr>
          <p:nvPr>
            <p:ph idx="1"/>
          </p:nvPr>
        </p:nvSpPr>
        <p:spPr/>
        <p:txBody>
          <a:bodyPr>
            <a:normAutofit fontScale="70000" lnSpcReduction="20000"/>
          </a:bodyPr>
          <a:lstStyle/>
          <a:p>
            <a:r>
              <a:rPr lang="en-GB" dirty="0"/>
              <a:t>I</a:t>
            </a:r>
            <a:r>
              <a:rPr lang="en-GB" dirty="0" smtClean="0"/>
              <a:t>deal </a:t>
            </a:r>
            <a:r>
              <a:rPr lang="en-GB" dirty="0"/>
              <a:t>concept of a power structure ruled by </a:t>
            </a:r>
            <a:r>
              <a:rPr lang="en-GB" dirty="0" smtClean="0"/>
              <a:t>citizens</a:t>
            </a:r>
          </a:p>
          <a:p>
            <a:pPr lvl="1"/>
            <a:r>
              <a:rPr lang="en-GB" sz="2600" dirty="0" smtClean="0"/>
              <a:t>direct </a:t>
            </a:r>
            <a:r>
              <a:rPr lang="en-GB" sz="2600" dirty="0" smtClean="0"/>
              <a:t>democracy -</a:t>
            </a:r>
            <a:r>
              <a:rPr lang="it-IT" sz="2600" dirty="0" smtClean="0"/>
              <a:t>  </a:t>
            </a:r>
            <a:r>
              <a:rPr lang="en-GB" sz="2600" dirty="0"/>
              <a:t>it is hard to be implemented even in the Internet era</a:t>
            </a:r>
            <a:r>
              <a:rPr lang="it-IT" sz="2600" dirty="0"/>
              <a:t> </a:t>
            </a:r>
            <a:endParaRPr lang="it-IT" sz="2600" dirty="0" smtClean="0"/>
          </a:p>
          <a:p>
            <a:pPr lvl="1"/>
            <a:r>
              <a:rPr lang="en-GB" sz="2600" dirty="0"/>
              <a:t>representative democracy</a:t>
            </a:r>
            <a:r>
              <a:rPr lang="it-IT" sz="2600" dirty="0"/>
              <a:t> </a:t>
            </a:r>
            <a:r>
              <a:rPr lang="it-IT" sz="2600" dirty="0" smtClean="0"/>
              <a:t>- </a:t>
            </a:r>
            <a:r>
              <a:rPr lang="en-GB" sz="2600" dirty="0" smtClean="0"/>
              <a:t>the </a:t>
            </a:r>
            <a:r>
              <a:rPr lang="en-GB" sz="2600" dirty="0"/>
              <a:t>usual way to solve the problem is to elect a representative structure in order to mediate between citizens and the political power</a:t>
            </a:r>
            <a:r>
              <a:rPr lang="it-IT" sz="2600" dirty="0"/>
              <a:t> </a:t>
            </a:r>
            <a:r>
              <a:rPr lang="it-IT" dirty="0" smtClean="0"/>
              <a:t> </a:t>
            </a:r>
          </a:p>
          <a:p>
            <a:pPr marL="0" indent="0">
              <a:buNone/>
            </a:pPr>
            <a:endParaRPr lang="en-GB" dirty="0" smtClean="0"/>
          </a:p>
          <a:p>
            <a:pPr marL="0" indent="0">
              <a:buNone/>
            </a:pPr>
            <a:r>
              <a:rPr lang="en-GB" sz="2900" dirty="0" smtClean="0"/>
              <a:t>The </a:t>
            </a:r>
            <a:r>
              <a:rPr lang="en-GB" sz="2900" dirty="0"/>
              <a:t>concept of representative democracy arose largely from ideas and institutions that developed during the European Middle Ages, the Age of Enlightenment, and later on was further developed during the French and American revolutions</a:t>
            </a:r>
            <a:r>
              <a:rPr lang="it-IT" sz="2900" dirty="0"/>
              <a:t> </a:t>
            </a:r>
            <a:endParaRPr lang="en-GB" sz="2900" dirty="0"/>
          </a:p>
        </p:txBody>
      </p:sp>
    </p:spTree>
    <p:extLst>
      <p:ext uri="{BB962C8B-B14F-4D97-AF65-F5344CB8AC3E}">
        <p14:creationId xmlns:p14="http://schemas.microsoft.com/office/powerpoint/2010/main" val="350181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G</a:t>
            </a:r>
            <a:r>
              <a:rPr lang="en-GB" dirty="0" smtClean="0"/>
              <a:t>overnance </a:t>
            </a:r>
            <a:r>
              <a:rPr lang="en-GB" dirty="0"/>
              <a:t>and </a:t>
            </a:r>
            <a:r>
              <a:rPr lang="en-GB" dirty="0" smtClean="0"/>
              <a:t>Government</a:t>
            </a:r>
            <a:r>
              <a:rPr lang="it-IT" dirty="0" smtClean="0"/>
              <a:t> </a:t>
            </a:r>
            <a:endParaRPr lang="en-GB" dirty="0"/>
          </a:p>
        </p:txBody>
      </p:sp>
      <p:sp>
        <p:nvSpPr>
          <p:cNvPr id="3" name="Segnaposto contenuto 2"/>
          <p:cNvSpPr>
            <a:spLocks noGrp="1"/>
          </p:cNvSpPr>
          <p:nvPr>
            <p:ph idx="1"/>
          </p:nvPr>
        </p:nvSpPr>
        <p:spPr/>
        <p:txBody>
          <a:bodyPr>
            <a:normAutofit fontScale="62500" lnSpcReduction="20000"/>
          </a:bodyPr>
          <a:lstStyle/>
          <a:p>
            <a:endParaRPr lang="en-GB" sz="2400" i="1" dirty="0" smtClean="0"/>
          </a:p>
          <a:p>
            <a:endParaRPr lang="en-GB" sz="2400" i="1" dirty="0"/>
          </a:p>
          <a:p>
            <a:r>
              <a:rPr lang="en-GB" sz="2400" i="1" dirty="0" err="1" smtClean="0"/>
              <a:t>Gov·er·nance</a:t>
            </a:r>
            <a:r>
              <a:rPr lang="en-GB" sz="2400" i="1" dirty="0" smtClean="0"/>
              <a:t> </a:t>
            </a:r>
            <a:r>
              <a:rPr lang="en-GB" sz="2400" i="1" dirty="0"/>
              <a:t>the way that a city, company, etc., is controlled by the people who run it (Merriam Webster Dictionary)</a:t>
            </a:r>
            <a:endParaRPr lang="it-IT" sz="2400" dirty="0"/>
          </a:p>
          <a:p>
            <a:endParaRPr lang="en-GB" sz="2400" i="1" dirty="0" smtClean="0"/>
          </a:p>
          <a:p>
            <a:r>
              <a:rPr lang="en-GB" sz="2400" i="1" dirty="0" smtClean="0"/>
              <a:t> </a:t>
            </a:r>
            <a:r>
              <a:rPr lang="en-GB" sz="2400" i="1" dirty="0"/>
              <a:t>The action or manner of governing a state, organization, etc.: a more responsive system of governance will be required</a:t>
            </a:r>
            <a:r>
              <a:rPr lang="en-GB" sz="2400" i="1" dirty="0" smtClean="0"/>
              <a:t> </a:t>
            </a:r>
            <a:r>
              <a:rPr lang="en-GB" sz="2400" i="1" dirty="0"/>
              <a:t>(Oxford Dictionaries)</a:t>
            </a:r>
            <a:r>
              <a:rPr lang="it-IT" sz="2400" dirty="0"/>
              <a:t> </a:t>
            </a:r>
            <a:endParaRPr lang="it-IT" sz="2400" dirty="0" smtClean="0"/>
          </a:p>
          <a:p>
            <a:endParaRPr lang="it-IT" sz="2400" dirty="0" smtClean="0"/>
          </a:p>
          <a:p>
            <a:endParaRPr lang="it-IT" sz="2400" dirty="0"/>
          </a:p>
          <a:p>
            <a:r>
              <a:rPr lang="en-GB" sz="2400" dirty="0"/>
              <a:t>we term governance the decision making process that defines the guidelines of the </a:t>
            </a:r>
            <a:r>
              <a:rPr lang="en-GB" sz="2400" dirty="0" smtClean="0"/>
              <a:t>government</a:t>
            </a:r>
            <a:endParaRPr lang="en-GB" sz="2400" dirty="0"/>
          </a:p>
          <a:p>
            <a:r>
              <a:rPr lang="en-GB" sz="2400" dirty="0"/>
              <a:t>we term government the implementation of the decisions and guidelines and the infrastructure of interaction with citizens. </a:t>
            </a:r>
            <a:endParaRPr lang="it-IT" sz="2400" dirty="0"/>
          </a:p>
          <a:p>
            <a:endParaRPr lang="it-IT" sz="2400" dirty="0" smtClean="0"/>
          </a:p>
          <a:p>
            <a:endParaRPr lang="en-GB" sz="2400" i="1" dirty="0" smtClean="0"/>
          </a:p>
          <a:p>
            <a:endParaRPr lang="it-IT" sz="2400" dirty="0"/>
          </a:p>
          <a:p>
            <a:endParaRPr lang="en-GB" dirty="0"/>
          </a:p>
        </p:txBody>
      </p:sp>
    </p:spTree>
    <p:extLst>
      <p:ext uri="{BB962C8B-B14F-4D97-AF65-F5344CB8AC3E}">
        <p14:creationId xmlns:p14="http://schemas.microsoft.com/office/powerpoint/2010/main" val="175629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800" dirty="0" err="1" smtClean="0"/>
              <a:t>Dēmokratía</a:t>
            </a:r>
            <a:endParaRPr lang="en-GB" dirty="0"/>
          </a:p>
        </p:txBody>
      </p:sp>
      <p:sp>
        <p:nvSpPr>
          <p:cNvPr id="3" name="Segnaposto contenuto 2"/>
          <p:cNvSpPr>
            <a:spLocks noGrp="1"/>
          </p:cNvSpPr>
          <p:nvPr>
            <p:ph idx="1"/>
          </p:nvPr>
        </p:nvSpPr>
        <p:spPr>
          <a:xfrm>
            <a:off x="457200" y="1441450"/>
            <a:ext cx="8229600" cy="4961467"/>
          </a:xfrm>
        </p:spPr>
        <p:txBody>
          <a:bodyPr>
            <a:normAutofit fontScale="55000" lnSpcReduction="20000"/>
          </a:bodyPr>
          <a:lstStyle/>
          <a:p>
            <a:r>
              <a:rPr lang="en-GB" dirty="0"/>
              <a:t>More countries than ever before are working to build democratic governance. Their challenge is to develop institutions and processes that are more responsive to the needs of ordinary citizens, including the poor, and that promote development. </a:t>
            </a:r>
            <a:endParaRPr lang="en-GB" dirty="0" smtClean="0"/>
          </a:p>
          <a:p>
            <a:endParaRPr lang="it-IT" dirty="0"/>
          </a:p>
          <a:p>
            <a:r>
              <a:rPr lang="en-GB" dirty="0"/>
              <a:t>Nowadays a large number of states are ruled by representative democracy structured in different manners always structured on different layers of representative bodies directly or indirectly elected by citizens: town government, regional or county governments, etc</a:t>
            </a:r>
            <a:r>
              <a:rPr lang="en-GB" dirty="0" smtClean="0"/>
              <a:t>.</a:t>
            </a:r>
          </a:p>
          <a:p>
            <a:endParaRPr lang="it-IT" dirty="0"/>
          </a:p>
          <a:p>
            <a:r>
              <a:rPr lang="en-GB" dirty="0"/>
              <a:t>Sometimes this “interface” between citizen’s wills and expectations and every day life generates a bad feeling and sentiment about bureaucracy and government.</a:t>
            </a:r>
            <a:r>
              <a:rPr lang="it-IT" dirty="0"/>
              <a:t> </a:t>
            </a:r>
            <a:endParaRPr lang="en-GB" dirty="0"/>
          </a:p>
        </p:txBody>
      </p:sp>
    </p:spTree>
    <p:extLst>
      <p:ext uri="{BB962C8B-B14F-4D97-AF65-F5344CB8AC3E}">
        <p14:creationId xmlns:p14="http://schemas.microsoft.com/office/powerpoint/2010/main" val="131110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5400" i="1" dirty="0"/>
              <a:t>Declaration of Human Rights</a:t>
            </a:r>
            <a:br>
              <a:rPr lang="en-GB" sz="5400" i="1" dirty="0"/>
            </a:br>
            <a:endParaRPr lang="en-GB" dirty="0"/>
          </a:p>
        </p:txBody>
      </p:sp>
      <p:sp>
        <p:nvSpPr>
          <p:cNvPr id="3" name="Segnaposto contenuto 2"/>
          <p:cNvSpPr>
            <a:spLocks noGrp="1"/>
          </p:cNvSpPr>
          <p:nvPr>
            <p:ph idx="1"/>
          </p:nvPr>
        </p:nvSpPr>
        <p:spPr/>
        <p:txBody>
          <a:bodyPr>
            <a:normAutofit fontScale="32500" lnSpcReduction="20000"/>
          </a:bodyPr>
          <a:lstStyle/>
          <a:p>
            <a:pPr marL="0" indent="0">
              <a:buNone/>
            </a:pPr>
            <a:r>
              <a:rPr lang="en-GB" i="1" dirty="0"/>
              <a:t>Article 21 </a:t>
            </a:r>
            <a:endParaRPr lang="it-IT" dirty="0"/>
          </a:p>
          <a:p>
            <a:pPr marL="0" lvl="0" indent="0">
              <a:buNone/>
            </a:pPr>
            <a:r>
              <a:rPr lang="en-GB" i="1" dirty="0"/>
              <a:t>Everyone has the right to take part in the government of his country, directly or through freely chosen representatives. </a:t>
            </a:r>
            <a:endParaRPr lang="it-IT" dirty="0"/>
          </a:p>
          <a:p>
            <a:pPr marL="0" lvl="0" indent="0">
              <a:buNone/>
            </a:pPr>
            <a:r>
              <a:rPr lang="en-GB" i="1" dirty="0"/>
              <a:t>Everyone has the right to equal access to public service in his country. </a:t>
            </a:r>
            <a:endParaRPr lang="it-IT" dirty="0"/>
          </a:p>
          <a:p>
            <a:pPr marL="0" lvl="0" indent="0">
              <a:buNone/>
            </a:pPr>
            <a:r>
              <a:rPr lang="en-GB" i="1" dirty="0"/>
              <a:t>The will of the people shall be the basis of the authority of government; </a:t>
            </a:r>
            <a:endParaRPr lang="it-IT" dirty="0"/>
          </a:p>
          <a:p>
            <a:pPr marL="0" indent="0">
              <a:buNone/>
            </a:pPr>
            <a:r>
              <a:rPr lang="en-GB" i="1" dirty="0"/>
              <a:t>this will shall be expressed in periodic and genuine elections which shall be by universal and equal suffrage and shall be held by secret vote or by equivalent free voting procedures.</a:t>
            </a:r>
            <a:endParaRPr lang="it-IT" dirty="0"/>
          </a:p>
          <a:p>
            <a:pPr marL="0" indent="0">
              <a:buNone/>
            </a:pPr>
            <a:r>
              <a:rPr lang="en-GB" i="1" dirty="0"/>
              <a:t> </a:t>
            </a:r>
            <a:endParaRPr lang="it-IT" dirty="0"/>
          </a:p>
          <a:p>
            <a:pPr marL="0" indent="0">
              <a:buNone/>
            </a:pPr>
            <a:r>
              <a:rPr lang="en-GB" i="1" dirty="0"/>
              <a:t>Article 26 </a:t>
            </a:r>
            <a:endParaRPr lang="it-IT" dirty="0"/>
          </a:p>
          <a:p>
            <a:pPr marL="0" lvl="0" indent="0">
              <a:buNone/>
            </a:pPr>
            <a:r>
              <a:rPr lang="en-GB" i="1" dirty="0"/>
              <a:t>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 </a:t>
            </a:r>
            <a:endParaRPr lang="it-IT" dirty="0"/>
          </a:p>
          <a:p>
            <a:pPr marL="0" lvl="0" indent="0">
              <a:buNone/>
            </a:pPr>
            <a:r>
              <a:rPr lang="en-GB" i="1" dirty="0"/>
              <a:t>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 </a:t>
            </a:r>
            <a:endParaRPr lang="it-IT" dirty="0"/>
          </a:p>
          <a:p>
            <a:pPr marL="0" lvl="0" indent="0">
              <a:buNone/>
            </a:pPr>
            <a:r>
              <a:rPr lang="en-GB" i="1" dirty="0"/>
              <a:t>Parents have a prior right to choose the kind of education that shall be given to their children. </a:t>
            </a:r>
            <a:endParaRPr lang="it-IT" dirty="0"/>
          </a:p>
          <a:p>
            <a:pPr marL="0" indent="0">
              <a:buNone/>
            </a:pPr>
            <a:r>
              <a:rPr lang="en-GB" i="1" dirty="0"/>
              <a:t> </a:t>
            </a:r>
            <a:endParaRPr lang="it-IT" dirty="0"/>
          </a:p>
          <a:p>
            <a:pPr marL="0" indent="0">
              <a:buNone/>
            </a:pPr>
            <a:r>
              <a:rPr lang="en-GB" i="1" dirty="0"/>
              <a:t>Article 27 </a:t>
            </a:r>
            <a:endParaRPr lang="it-IT" dirty="0"/>
          </a:p>
          <a:p>
            <a:pPr marL="0" lvl="0" indent="0">
              <a:buNone/>
            </a:pPr>
            <a:r>
              <a:rPr lang="en-GB" i="1" dirty="0"/>
              <a:t>Everyone has the right freely to participate in the cultural life of the community, to enjoy the arts and to share in scientific advancement and its benefits. </a:t>
            </a:r>
            <a:endParaRPr lang="it-IT" dirty="0"/>
          </a:p>
          <a:p>
            <a:pPr marL="0" lvl="0" indent="0">
              <a:buNone/>
            </a:pPr>
            <a:r>
              <a:rPr lang="en-GB" i="1" dirty="0"/>
              <a:t>Everyone has the right to the protection of the moral and material interests resulting from any scientific, literary or artistic production of which he is the author. </a:t>
            </a:r>
            <a:endParaRPr lang="it-IT" dirty="0"/>
          </a:p>
          <a:p>
            <a:endParaRPr lang="en-GB" dirty="0"/>
          </a:p>
        </p:txBody>
      </p:sp>
    </p:spTree>
    <p:extLst>
      <p:ext uri="{BB962C8B-B14F-4D97-AF65-F5344CB8AC3E}">
        <p14:creationId xmlns:p14="http://schemas.microsoft.com/office/powerpoint/2010/main" val="1901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Open Government</a:t>
            </a:r>
            <a:endParaRPr lang="en-GB"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a:t>On </a:t>
            </a:r>
            <a:r>
              <a:rPr lang="it-IT" dirty="0" err="1"/>
              <a:t>January</a:t>
            </a:r>
            <a:r>
              <a:rPr lang="it-IT" dirty="0"/>
              <a:t> 21, 2009 </a:t>
            </a:r>
            <a:r>
              <a:rPr lang="it-IT" dirty="0" err="1"/>
              <a:t>President</a:t>
            </a:r>
            <a:r>
              <a:rPr lang="it-IT" dirty="0"/>
              <a:t> Obama </a:t>
            </a:r>
            <a:r>
              <a:rPr lang="it-IT" dirty="0" err="1"/>
              <a:t>signed</a:t>
            </a:r>
            <a:r>
              <a:rPr lang="it-IT" dirty="0"/>
              <a:t> the Memorandum on </a:t>
            </a:r>
            <a:r>
              <a:rPr lang="it-IT" dirty="0" err="1"/>
              <a:t>Transparency</a:t>
            </a:r>
            <a:r>
              <a:rPr lang="it-IT" dirty="0"/>
              <a:t> and Open </a:t>
            </a:r>
            <a:r>
              <a:rPr lang="it-IT" dirty="0" err="1"/>
              <a:t>Government</a:t>
            </a:r>
            <a:r>
              <a:rPr lang="it-IT" dirty="0"/>
              <a:t> </a:t>
            </a:r>
            <a:endParaRPr lang="it-IT" dirty="0" smtClean="0"/>
          </a:p>
          <a:p>
            <a:pPr marL="0" indent="0">
              <a:buNone/>
            </a:pPr>
            <a:endParaRPr lang="it-IT" dirty="0"/>
          </a:p>
          <a:p>
            <a:r>
              <a:rPr lang="it-IT" dirty="0" err="1"/>
              <a:t>Transparency</a:t>
            </a:r>
            <a:r>
              <a:rPr lang="it-IT" dirty="0"/>
              <a:t> </a:t>
            </a:r>
            <a:r>
              <a:rPr lang="it-IT" dirty="0" smtClean="0"/>
              <a:t>– “Put </a:t>
            </a:r>
            <a:r>
              <a:rPr lang="it-IT" dirty="0"/>
              <a:t>information </a:t>
            </a:r>
            <a:r>
              <a:rPr lang="it-IT" dirty="0" err="1"/>
              <a:t>about</a:t>
            </a:r>
            <a:r>
              <a:rPr lang="it-IT" dirty="0"/>
              <a:t> </a:t>
            </a:r>
            <a:r>
              <a:rPr lang="it-IT" dirty="0" err="1"/>
              <a:t>their</a:t>
            </a:r>
            <a:r>
              <a:rPr lang="it-IT" dirty="0"/>
              <a:t> </a:t>
            </a:r>
            <a:r>
              <a:rPr lang="it-IT" dirty="0" err="1"/>
              <a:t>operations</a:t>
            </a:r>
            <a:r>
              <a:rPr lang="it-IT" dirty="0"/>
              <a:t> and </a:t>
            </a:r>
            <a:r>
              <a:rPr lang="it-IT" dirty="0" err="1"/>
              <a:t>decisions</a:t>
            </a:r>
            <a:r>
              <a:rPr lang="it-IT" dirty="0"/>
              <a:t> online and </a:t>
            </a:r>
            <a:r>
              <a:rPr lang="it-IT" dirty="0" err="1"/>
              <a:t>readily</a:t>
            </a:r>
            <a:r>
              <a:rPr lang="it-IT" dirty="0"/>
              <a:t> </a:t>
            </a:r>
            <a:r>
              <a:rPr lang="it-IT" dirty="0" err="1"/>
              <a:t>available</a:t>
            </a:r>
            <a:r>
              <a:rPr lang="it-IT" dirty="0"/>
              <a:t> to the public.” </a:t>
            </a:r>
          </a:p>
          <a:p>
            <a:r>
              <a:rPr lang="it-IT" dirty="0" err="1"/>
              <a:t>Participation</a:t>
            </a:r>
            <a:r>
              <a:rPr lang="it-IT" dirty="0"/>
              <a:t> </a:t>
            </a:r>
            <a:r>
              <a:rPr lang="it-IT" dirty="0" smtClean="0"/>
              <a:t>– “</a:t>
            </a:r>
            <a:r>
              <a:rPr lang="it-IT" dirty="0" err="1" smtClean="0"/>
              <a:t>Offer</a:t>
            </a:r>
            <a:r>
              <a:rPr lang="it-IT" dirty="0" smtClean="0"/>
              <a:t> </a:t>
            </a:r>
            <a:r>
              <a:rPr lang="it-IT" dirty="0"/>
              <a:t>Americans </a:t>
            </a:r>
            <a:r>
              <a:rPr lang="it-IT" dirty="0" err="1"/>
              <a:t>increased</a:t>
            </a:r>
            <a:r>
              <a:rPr lang="it-IT" dirty="0"/>
              <a:t> </a:t>
            </a:r>
            <a:r>
              <a:rPr lang="it-IT" dirty="0" err="1"/>
              <a:t>opportunities</a:t>
            </a:r>
            <a:r>
              <a:rPr lang="it-IT" dirty="0"/>
              <a:t> to </a:t>
            </a:r>
            <a:r>
              <a:rPr lang="it-IT" dirty="0" err="1"/>
              <a:t>participate</a:t>
            </a:r>
            <a:r>
              <a:rPr lang="it-IT" dirty="0"/>
              <a:t> in </a:t>
            </a:r>
            <a:r>
              <a:rPr lang="it-IT" dirty="0" err="1"/>
              <a:t>policymaking</a:t>
            </a:r>
            <a:r>
              <a:rPr lang="it-IT" dirty="0"/>
              <a:t>.” </a:t>
            </a:r>
          </a:p>
          <a:p>
            <a:r>
              <a:rPr lang="it-IT" dirty="0"/>
              <a:t>Collaboration </a:t>
            </a:r>
            <a:r>
              <a:rPr lang="it-IT" dirty="0" smtClean="0"/>
              <a:t>– “Use </a:t>
            </a:r>
            <a:r>
              <a:rPr lang="it-IT" dirty="0"/>
              <a:t>innovative </a:t>
            </a:r>
            <a:r>
              <a:rPr lang="it-IT" dirty="0" err="1"/>
              <a:t>tools</a:t>
            </a:r>
            <a:r>
              <a:rPr lang="it-IT" dirty="0"/>
              <a:t>, </a:t>
            </a:r>
            <a:r>
              <a:rPr lang="it-IT" dirty="0" err="1"/>
              <a:t>methods</a:t>
            </a:r>
            <a:r>
              <a:rPr lang="it-IT" dirty="0"/>
              <a:t>, and </a:t>
            </a:r>
            <a:r>
              <a:rPr lang="it-IT" dirty="0" err="1"/>
              <a:t>systems</a:t>
            </a:r>
            <a:r>
              <a:rPr lang="it-IT" dirty="0"/>
              <a:t> to cooperate ... </a:t>
            </a:r>
            <a:r>
              <a:rPr lang="it-IT" dirty="0" err="1"/>
              <a:t>across</a:t>
            </a:r>
            <a:r>
              <a:rPr lang="it-IT" dirty="0"/>
              <a:t> </a:t>
            </a:r>
            <a:r>
              <a:rPr lang="it-IT" dirty="0" err="1"/>
              <a:t>all</a:t>
            </a:r>
            <a:r>
              <a:rPr lang="it-IT" dirty="0"/>
              <a:t> </a:t>
            </a:r>
            <a:r>
              <a:rPr lang="it-IT" dirty="0" err="1" smtClean="0"/>
              <a:t>levels</a:t>
            </a:r>
            <a:r>
              <a:rPr lang="it-IT" dirty="0" smtClean="0"/>
              <a:t> </a:t>
            </a:r>
            <a:r>
              <a:rPr lang="it-IT" dirty="0"/>
              <a:t>of </a:t>
            </a:r>
            <a:r>
              <a:rPr lang="it-IT" dirty="0" err="1"/>
              <a:t>Government</a:t>
            </a:r>
            <a:r>
              <a:rPr lang="it-IT" dirty="0"/>
              <a:t> and with </a:t>
            </a:r>
            <a:r>
              <a:rPr lang="it-IT" dirty="0" err="1"/>
              <a:t>nonprofit</a:t>
            </a:r>
            <a:r>
              <a:rPr lang="it-IT" dirty="0"/>
              <a:t> </a:t>
            </a:r>
            <a:r>
              <a:rPr lang="it-IT" dirty="0" err="1"/>
              <a:t>organizations</a:t>
            </a:r>
            <a:r>
              <a:rPr lang="it-IT" dirty="0"/>
              <a:t>, businesses, and </a:t>
            </a:r>
            <a:r>
              <a:rPr lang="it-IT" dirty="0" err="1"/>
              <a:t>individuals</a:t>
            </a:r>
            <a:r>
              <a:rPr lang="it-IT" dirty="0"/>
              <a:t> in the private </a:t>
            </a:r>
            <a:r>
              <a:rPr lang="it-IT" dirty="0" err="1"/>
              <a:t>sector</a:t>
            </a:r>
            <a:r>
              <a:rPr lang="it-IT" dirty="0"/>
              <a:t>.” </a:t>
            </a:r>
          </a:p>
          <a:p>
            <a:endParaRPr lang="en-GB" dirty="0"/>
          </a:p>
        </p:txBody>
      </p:sp>
    </p:spTree>
    <p:extLst>
      <p:ext uri="{BB962C8B-B14F-4D97-AF65-F5344CB8AC3E}">
        <p14:creationId xmlns:p14="http://schemas.microsoft.com/office/powerpoint/2010/main" val="368585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The </a:t>
            </a:r>
            <a:r>
              <a:rPr lang="it-IT" dirty="0" err="1"/>
              <a:t>three</a:t>
            </a:r>
            <a:r>
              <a:rPr lang="it-IT" dirty="0"/>
              <a:t> </a:t>
            </a:r>
            <a:r>
              <a:rPr lang="it-IT" dirty="0" err="1"/>
              <a:t>principles</a:t>
            </a:r>
            <a:r>
              <a:rPr lang="it-IT" dirty="0"/>
              <a:t> </a:t>
            </a:r>
            <a:r>
              <a:rPr lang="it-IT" dirty="0" smtClean="0"/>
              <a:t>of Open </a:t>
            </a:r>
            <a:r>
              <a:rPr lang="it-IT" dirty="0" err="1" smtClean="0"/>
              <a:t>Gov</a:t>
            </a:r>
            <a:r>
              <a:rPr lang="it-IT" dirty="0"/>
              <a:t/>
            </a:r>
            <a:br>
              <a:rPr lang="it-IT" dirty="0"/>
            </a:br>
            <a:endParaRPr lang="en-GB" dirty="0"/>
          </a:p>
        </p:txBody>
      </p:sp>
      <p:sp>
        <p:nvSpPr>
          <p:cNvPr id="3" name="Segnaposto contenuto 2"/>
          <p:cNvSpPr>
            <a:spLocks noGrp="1"/>
          </p:cNvSpPr>
          <p:nvPr>
            <p:ph idx="1"/>
          </p:nvPr>
        </p:nvSpPr>
        <p:spPr/>
        <p:txBody>
          <a:bodyPr>
            <a:normAutofit fontScale="55000" lnSpcReduction="20000"/>
          </a:bodyPr>
          <a:lstStyle/>
          <a:p>
            <a:r>
              <a:rPr lang="it-IT" sz="3300" b="1" dirty="0" err="1"/>
              <a:t>Transparency</a:t>
            </a:r>
            <a:r>
              <a:rPr lang="it-IT" dirty="0"/>
              <a:t> </a:t>
            </a:r>
            <a:r>
              <a:rPr lang="it-IT" dirty="0" err="1"/>
              <a:t>promotes</a:t>
            </a:r>
            <a:r>
              <a:rPr lang="it-IT" dirty="0"/>
              <a:t> </a:t>
            </a:r>
            <a:r>
              <a:rPr lang="it-IT" dirty="0" err="1"/>
              <a:t>accountability</a:t>
            </a:r>
            <a:r>
              <a:rPr lang="it-IT" dirty="0"/>
              <a:t> by </a:t>
            </a:r>
            <a:r>
              <a:rPr lang="it-IT" dirty="0" err="1"/>
              <a:t>providing</a:t>
            </a:r>
            <a:r>
              <a:rPr lang="it-IT" dirty="0"/>
              <a:t> the public with information </a:t>
            </a:r>
            <a:r>
              <a:rPr lang="it-IT" dirty="0" err="1"/>
              <a:t>about</a:t>
            </a:r>
            <a:r>
              <a:rPr lang="it-IT" dirty="0"/>
              <a:t> </a:t>
            </a:r>
            <a:r>
              <a:rPr lang="it-IT" dirty="0" err="1"/>
              <a:t>what</a:t>
            </a:r>
            <a:r>
              <a:rPr lang="it-IT" dirty="0"/>
              <a:t> the </a:t>
            </a:r>
            <a:r>
              <a:rPr lang="it-IT" dirty="0" err="1"/>
              <a:t>Government</a:t>
            </a:r>
            <a:r>
              <a:rPr lang="it-IT" dirty="0"/>
              <a:t> </a:t>
            </a:r>
            <a:r>
              <a:rPr lang="it-IT" dirty="0" err="1"/>
              <a:t>is</a:t>
            </a:r>
            <a:r>
              <a:rPr lang="it-IT" dirty="0"/>
              <a:t> </a:t>
            </a:r>
            <a:r>
              <a:rPr lang="it-IT" dirty="0" err="1"/>
              <a:t>doing</a:t>
            </a:r>
            <a:r>
              <a:rPr lang="it-IT" dirty="0"/>
              <a:t>. </a:t>
            </a:r>
          </a:p>
          <a:p>
            <a:endParaRPr lang="en-GB" dirty="0" smtClean="0"/>
          </a:p>
          <a:p>
            <a:r>
              <a:rPr lang="en-GB" b="1" dirty="0"/>
              <a:t>Participation</a:t>
            </a:r>
            <a:r>
              <a:rPr lang="en-GB" dirty="0"/>
              <a:t> allows members of the public to contribute ideas and expertise so that their government can make policies with the benefit of information that is widely dispersed in society. </a:t>
            </a:r>
          </a:p>
          <a:p>
            <a:endParaRPr lang="en-GB" dirty="0" smtClean="0"/>
          </a:p>
          <a:p>
            <a:r>
              <a:rPr lang="en-GB" b="1" dirty="0"/>
              <a:t>Collaboration</a:t>
            </a:r>
            <a:r>
              <a:rPr lang="en-GB" dirty="0"/>
              <a:t> improves the effectiveness of Government by encouraging partnerships and cooperation within the Federal Government, across levels of government, and between the Government and private institutions. </a:t>
            </a:r>
          </a:p>
          <a:p>
            <a:endParaRPr lang="en-GB" dirty="0"/>
          </a:p>
        </p:txBody>
      </p:sp>
    </p:spTree>
    <p:extLst>
      <p:ext uri="{BB962C8B-B14F-4D97-AF65-F5344CB8AC3E}">
        <p14:creationId xmlns:p14="http://schemas.microsoft.com/office/powerpoint/2010/main" val="34825634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epuscolo">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Crepuscolo.thmx</Template>
  <TotalTime>4963</TotalTime>
  <Words>2126</Words>
  <Application>Microsoft Macintosh PowerPoint</Application>
  <PresentationFormat>Presentazione su schermo (4:3)</PresentationFormat>
  <Paragraphs>185</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Crepuscolo</vt:lpstr>
      <vt:lpstr>International Conference «Media and Information Literacy for Building Culture of Open Government»</vt:lpstr>
      <vt:lpstr>Sewing the snatch: “a”Citizens, eGovernment and Open Government</vt:lpstr>
      <vt:lpstr>Historical background</vt:lpstr>
      <vt:lpstr>dēmokratía</vt:lpstr>
      <vt:lpstr>Governance and Government </vt:lpstr>
      <vt:lpstr>Dēmokratía</vt:lpstr>
      <vt:lpstr>Declaration of Human Rights </vt:lpstr>
      <vt:lpstr>Open Government</vt:lpstr>
      <vt:lpstr>The three principles of Open Gov </vt:lpstr>
      <vt:lpstr>Open Gov in Europe</vt:lpstr>
      <vt:lpstr>Legal implications  </vt:lpstr>
      <vt:lpstr>Legal implications </vt:lpstr>
      <vt:lpstr>Responsabilities in data re-use</vt:lpstr>
      <vt:lpstr>Ethical and Resposible re-use</vt:lpstr>
      <vt:lpstr>Transparency v/s Do no harm</vt:lpstr>
      <vt:lpstr>Right to consent </vt:lpstr>
      <vt:lpstr>Privacy</vt:lpstr>
      <vt:lpstr>Privacy risks &amp; mitigation</vt:lpstr>
      <vt:lpstr>Security</vt:lpstr>
      <vt:lpstr>Risk assessment: mapping</vt:lpstr>
      <vt:lpstr>More …...</vt:lpstr>
      <vt:lpstr>Thank you !</vt:lpstr>
    </vt:vector>
  </TitlesOfParts>
  <Company>EC MEDICI Framework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«Media and Information Literacy for Building Culture of Open Government»</dc:title>
  <dc:creator>Alfredo M. Ronchi</dc:creator>
  <cp:lastModifiedBy>Alfredo M. Ronchi</cp:lastModifiedBy>
  <cp:revision>37</cp:revision>
  <dcterms:created xsi:type="dcterms:W3CDTF">2016-06-04T09:56:02Z</dcterms:created>
  <dcterms:modified xsi:type="dcterms:W3CDTF">2016-06-08T04:07:38Z</dcterms:modified>
</cp:coreProperties>
</file>