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324" r:id="rId2"/>
    <p:sldId id="272" r:id="rId3"/>
    <p:sldId id="333" r:id="rId4"/>
    <p:sldId id="343" r:id="rId5"/>
    <p:sldId id="338" r:id="rId6"/>
    <p:sldId id="339" r:id="rId7"/>
    <p:sldId id="345" r:id="rId8"/>
    <p:sldId id="371" r:id="rId9"/>
    <p:sldId id="369" r:id="rId10"/>
    <p:sldId id="372" r:id="rId11"/>
    <p:sldId id="374" r:id="rId12"/>
    <p:sldId id="347" r:id="rId13"/>
    <p:sldId id="346" r:id="rId14"/>
    <p:sldId id="377" r:id="rId15"/>
    <p:sldId id="378" r:id="rId16"/>
    <p:sldId id="384" r:id="rId17"/>
    <p:sldId id="388" r:id="rId18"/>
    <p:sldId id="359" r:id="rId19"/>
    <p:sldId id="389" r:id="rId20"/>
    <p:sldId id="386" r:id="rId21"/>
    <p:sldId id="261" r:id="rId22"/>
  </p:sldIdLst>
  <p:sldSz cx="9144000" cy="6858000" type="screen4x3"/>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rd inndeling" id="{8ACF6A10-BF9C-4111-8906-7AFB24F1911E}">
          <p14:sldIdLst>
            <p14:sldId id="324"/>
            <p14:sldId id="272"/>
            <p14:sldId id="333"/>
            <p14:sldId id="343"/>
            <p14:sldId id="338"/>
            <p14:sldId id="339"/>
            <p14:sldId id="345"/>
            <p14:sldId id="371"/>
            <p14:sldId id="369"/>
            <p14:sldId id="372"/>
            <p14:sldId id="374"/>
            <p14:sldId id="347"/>
            <p14:sldId id="346"/>
            <p14:sldId id="377"/>
            <p14:sldId id="378"/>
            <p14:sldId id="384"/>
            <p14:sldId id="388"/>
            <p14:sldId id="359"/>
            <p14:sldId id="389"/>
            <p14:sldId id="386"/>
            <p14:sldId id="26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4F46"/>
    <a:srgbClr val="5FAFC7"/>
    <a:srgbClr val="E44E46"/>
    <a:srgbClr val="E65343"/>
    <a:srgbClr val="DB3F3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033" autoAdjust="0"/>
    <p:restoredTop sz="94467" autoAdjust="0"/>
  </p:normalViewPr>
  <p:slideViewPr>
    <p:cSldViewPr>
      <p:cViewPr>
        <p:scale>
          <a:sx n="90" d="100"/>
          <a:sy n="90" d="100"/>
        </p:scale>
        <p:origin x="-848" y="-80"/>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100" d="100"/>
          <a:sy n="100" d="100"/>
        </p:scale>
        <p:origin x="-355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notesMaster" Target="notesMasters/notesMaster1.xml"/><Relationship Id="rId24" Type="http://schemas.openxmlformats.org/officeDocument/2006/relationships/handoutMaster" Target="handoutMasters/handoutMaster1.xml"/><Relationship Id="rId25" Type="http://schemas.openxmlformats.org/officeDocument/2006/relationships/printerSettings" Target="printerSettings/printerSettings1.bin"/><Relationship Id="rId26" Type="http://schemas.openxmlformats.org/officeDocument/2006/relationships/presProps" Target="presProps.xml"/><Relationship Id="rId27" Type="http://schemas.openxmlformats.org/officeDocument/2006/relationships/viewProps" Target="viewProps.xml"/><Relationship Id="rId28" Type="http://schemas.openxmlformats.org/officeDocument/2006/relationships/theme" Target="theme/theme1.xml"/><Relationship Id="rId29"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ED70CDE-D9CE-4354-94E4-1FD6DB967311}" type="datetimeFigureOut">
              <a:rPr lang="nb-NO" smtClean="0"/>
              <a:t>08.06.16</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CA25AF9-6F74-472F-B3FF-34E5DD318366}" type="slidenum">
              <a:rPr lang="nb-NO" smtClean="0"/>
              <a:t>‹#›</a:t>
            </a:fld>
            <a:endParaRPr lang="nb-NO"/>
          </a:p>
        </p:txBody>
      </p:sp>
    </p:spTree>
    <p:extLst>
      <p:ext uri="{BB962C8B-B14F-4D97-AF65-F5344CB8AC3E}">
        <p14:creationId xmlns:p14="http://schemas.microsoft.com/office/powerpoint/2010/main" val="28051445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FDDE89A-F0D7-4FF6-B2F1-98DC7792C91E}" type="datetimeFigureOut">
              <a:rPr lang="nb-NO" smtClean="0"/>
              <a:t>08.06.16</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8A2AF7-2D85-4421-9B02-2B5F9CC37447}" type="slidenum">
              <a:rPr lang="nb-NO" smtClean="0"/>
              <a:t>‹#›</a:t>
            </a:fld>
            <a:endParaRPr lang="nb-NO"/>
          </a:p>
        </p:txBody>
      </p:sp>
    </p:spTree>
    <p:extLst>
      <p:ext uri="{BB962C8B-B14F-4D97-AF65-F5344CB8AC3E}">
        <p14:creationId xmlns:p14="http://schemas.microsoft.com/office/powerpoint/2010/main" val="25884462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b-NO" b="1" dirty="0" err="1" smtClean="0"/>
              <a:t>Aim</a:t>
            </a:r>
            <a:r>
              <a:rPr lang="nb-NO" b="1" dirty="0" smtClean="0"/>
              <a:t>: to present </a:t>
            </a:r>
            <a:r>
              <a:rPr lang="nb-NO" b="1" dirty="0" err="1" smtClean="0"/>
              <a:t>how</a:t>
            </a:r>
            <a:r>
              <a:rPr lang="nb-NO" b="1" dirty="0" smtClean="0"/>
              <a:t> </a:t>
            </a:r>
            <a:r>
              <a:rPr lang="nb-NO" b="1" dirty="0" err="1" smtClean="0"/>
              <a:t>libraries</a:t>
            </a:r>
            <a:r>
              <a:rPr lang="nb-NO" b="1" baseline="0" dirty="0" smtClean="0"/>
              <a:t> at a </a:t>
            </a:r>
            <a:r>
              <a:rPr lang="nb-NO" b="1" baseline="0" dirty="0" err="1" smtClean="0"/>
              <a:t>national</a:t>
            </a:r>
            <a:r>
              <a:rPr lang="nb-NO" b="1" baseline="0" dirty="0" smtClean="0"/>
              <a:t> and global </a:t>
            </a:r>
            <a:r>
              <a:rPr lang="nb-NO" b="1" baseline="0" dirty="0" err="1" smtClean="0"/>
              <a:t>level</a:t>
            </a:r>
            <a:r>
              <a:rPr lang="nb-NO" b="1" baseline="0" dirty="0" smtClean="0"/>
              <a:t> </a:t>
            </a:r>
            <a:r>
              <a:rPr lang="nb-NO" b="1" baseline="0" dirty="0" err="1" smtClean="0"/>
              <a:t>are</a:t>
            </a:r>
            <a:r>
              <a:rPr lang="nb-NO" b="1" baseline="0" dirty="0" smtClean="0"/>
              <a:t> </a:t>
            </a:r>
            <a:r>
              <a:rPr lang="nb-NO" b="1" baseline="0" dirty="0" err="1" smtClean="0"/>
              <a:t>contributing</a:t>
            </a:r>
            <a:r>
              <a:rPr lang="nb-NO" b="1" baseline="0" dirty="0" smtClean="0"/>
              <a:t> to </a:t>
            </a:r>
            <a:r>
              <a:rPr lang="nb-NO" b="1" baseline="0" dirty="0" err="1" smtClean="0"/>
              <a:t>open</a:t>
            </a:r>
            <a:r>
              <a:rPr lang="nb-NO" b="1" baseline="0" dirty="0" smtClean="0"/>
              <a:t> </a:t>
            </a:r>
            <a:r>
              <a:rPr lang="nb-NO" b="1" baseline="0" dirty="0" err="1" smtClean="0"/>
              <a:t>government</a:t>
            </a:r>
            <a:r>
              <a:rPr lang="nb-NO" b="1" baseline="0" dirty="0" smtClean="0"/>
              <a:t> by providing and </a:t>
            </a:r>
            <a:r>
              <a:rPr lang="nb-NO" b="1" baseline="0" dirty="0" err="1" smtClean="0"/>
              <a:t>advocating</a:t>
            </a:r>
            <a:r>
              <a:rPr lang="nb-NO" b="1" baseline="0" dirty="0" smtClean="0"/>
              <a:t> for </a:t>
            </a:r>
            <a:r>
              <a:rPr lang="nb-NO" b="1" baseline="0" dirty="0" err="1" smtClean="0"/>
              <a:t>access</a:t>
            </a:r>
            <a:r>
              <a:rPr lang="nb-NO" b="1" baseline="0" dirty="0" smtClean="0"/>
              <a:t> to info and </a:t>
            </a:r>
            <a:r>
              <a:rPr lang="nb-NO" b="1" baseline="0" dirty="0" err="1" smtClean="0"/>
              <a:t>knowledge</a:t>
            </a:r>
            <a:r>
              <a:rPr lang="nb-NO" b="1" baseline="0" dirty="0" smtClean="0"/>
              <a:t>. </a:t>
            </a:r>
            <a:endParaRPr lang="nb-NO" b="1" dirty="0" smtClean="0"/>
          </a:p>
          <a:p>
            <a:endParaRPr lang="nb-NO" dirty="0" smtClean="0"/>
          </a:p>
          <a:p>
            <a:r>
              <a:rPr lang="nb-NO" dirty="0" smtClean="0"/>
              <a:t>to </a:t>
            </a:r>
            <a:r>
              <a:rPr lang="nb-NO" dirty="0" err="1" smtClean="0"/>
              <a:t>discuss</a:t>
            </a:r>
            <a:r>
              <a:rPr lang="nb-NO" dirty="0" smtClean="0"/>
              <a:t> </a:t>
            </a:r>
            <a:r>
              <a:rPr lang="nb-NO" dirty="0" err="1" smtClean="0"/>
              <a:t>open</a:t>
            </a:r>
            <a:r>
              <a:rPr lang="nb-NO" baseline="0" dirty="0" smtClean="0"/>
              <a:t> </a:t>
            </a:r>
            <a:r>
              <a:rPr lang="nb-NO" baseline="0" dirty="0" err="1" smtClean="0"/>
              <a:t>access</a:t>
            </a:r>
            <a:r>
              <a:rPr lang="nb-NO" baseline="0" dirty="0" smtClean="0"/>
              <a:t> to info and </a:t>
            </a:r>
            <a:r>
              <a:rPr lang="nb-NO" baseline="0" dirty="0" err="1" smtClean="0"/>
              <a:t>knowledge</a:t>
            </a:r>
            <a:r>
              <a:rPr lang="nb-NO" baseline="0" dirty="0" smtClean="0"/>
              <a:t> as a </a:t>
            </a:r>
            <a:r>
              <a:rPr lang="nb-NO" baseline="0" dirty="0" err="1" smtClean="0"/>
              <a:t>prerequiste</a:t>
            </a:r>
            <a:r>
              <a:rPr lang="nb-NO" baseline="0" dirty="0" smtClean="0"/>
              <a:t> for </a:t>
            </a:r>
            <a:r>
              <a:rPr lang="nb-NO" baseline="0" dirty="0" err="1" smtClean="0"/>
              <a:t>open</a:t>
            </a:r>
            <a:r>
              <a:rPr lang="nb-NO" baseline="0" dirty="0" smtClean="0"/>
              <a:t> </a:t>
            </a:r>
            <a:r>
              <a:rPr lang="nb-NO" baseline="0" dirty="0" err="1" smtClean="0"/>
              <a:t>government</a:t>
            </a:r>
            <a:r>
              <a:rPr lang="nb-NO" baseline="0" dirty="0" smtClean="0"/>
              <a:t>, </a:t>
            </a:r>
            <a:r>
              <a:rPr lang="nb-NO" baseline="0" dirty="0" err="1" smtClean="0"/>
              <a:t>access</a:t>
            </a:r>
            <a:r>
              <a:rPr lang="nb-NO" baseline="0" dirty="0" smtClean="0"/>
              <a:t> </a:t>
            </a:r>
            <a:r>
              <a:rPr lang="nb-NO" baseline="0" dirty="0" err="1" smtClean="0"/>
              <a:t>including</a:t>
            </a:r>
            <a:r>
              <a:rPr lang="nb-NO" baseline="0" dirty="0" smtClean="0"/>
              <a:t> MIL</a:t>
            </a:r>
          </a:p>
          <a:p>
            <a:r>
              <a:rPr lang="nb-NO" baseline="0" dirty="0" smtClean="0"/>
              <a:t>To </a:t>
            </a:r>
            <a:r>
              <a:rPr lang="nb-NO" baseline="0" dirty="0" err="1" smtClean="0"/>
              <a:t>address</a:t>
            </a:r>
            <a:r>
              <a:rPr lang="nb-NO" baseline="0" dirty="0" smtClean="0"/>
              <a:t> </a:t>
            </a:r>
            <a:r>
              <a:rPr lang="nb-NO" baseline="0" dirty="0" err="1" smtClean="0"/>
              <a:t>some</a:t>
            </a:r>
            <a:r>
              <a:rPr lang="nb-NO" baseline="0" dirty="0" smtClean="0"/>
              <a:t> </a:t>
            </a:r>
            <a:r>
              <a:rPr lang="nb-NO" baseline="0" dirty="0" err="1" smtClean="0"/>
              <a:t>of</a:t>
            </a:r>
            <a:r>
              <a:rPr lang="nb-NO" baseline="0" dirty="0" smtClean="0"/>
              <a:t> </a:t>
            </a:r>
            <a:r>
              <a:rPr lang="nb-NO" baseline="0" dirty="0" err="1" smtClean="0"/>
              <a:t>the</a:t>
            </a:r>
            <a:r>
              <a:rPr lang="nb-NO" baseline="0" dirty="0" smtClean="0"/>
              <a:t> </a:t>
            </a:r>
            <a:r>
              <a:rPr lang="nb-NO" baseline="0" dirty="0" err="1" smtClean="0"/>
              <a:t>barriers</a:t>
            </a:r>
            <a:r>
              <a:rPr lang="nb-NO" baseline="0" dirty="0" smtClean="0"/>
              <a:t> to </a:t>
            </a:r>
            <a:r>
              <a:rPr lang="nb-NO" baseline="0" dirty="0" err="1" smtClean="0"/>
              <a:t>sustainable</a:t>
            </a:r>
            <a:r>
              <a:rPr lang="nb-NO" baseline="0" dirty="0" smtClean="0"/>
              <a:t> long-term </a:t>
            </a:r>
            <a:r>
              <a:rPr lang="nb-NO" baseline="0" dirty="0" err="1" smtClean="0"/>
              <a:t>access</a:t>
            </a:r>
            <a:r>
              <a:rPr lang="nb-NO" baseline="0" dirty="0" smtClean="0"/>
              <a:t> to info</a:t>
            </a:r>
          </a:p>
          <a:p>
            <a:r>
              <a:rPr lang="nb-NO" baseline="0" dirty="0" smtClean="0"/>
              <a:t>To </a:t>
            </a:r>
            <a:r>
              <a:rPr lang="nb-NO" baseline="0" dirty="0" err="1" smtClean="0"/>
              <a:t>explain</a:t>
            </a:r>
            <a:r>
              <a:rPr lang="nb-NO" baseline="0" dirty="0" smtClean="0"/>
              <a:t> </a:t>
            </a:r>
            <a:r>
              <a:rPr lang="nb-NO" baseline="0" dirty="0" err="1" smtClean="0"/>
              <a:t>how</a:t>
            </a:r>
            <a:r>
              <a:rPr lang="nb-NO" baseline="0" dirty="0" smtClean="0"/>
              <a:t> </a:t>
            </a:r>
            <a:r>
              <a:rPr lang="nb-NO" baseline="0" dirty="0" err="1" smtClean="0"/>
              <a:t>libraries</a:t>
            </a:r>
            <a:r>
              <a:rPr lang="nb-NO" baseline="0" dirty="0" smtClean="0"/>
              <a:t> </a:t>
            </a:r>
            <a:r>
              <a:rPr lang="nb-NO" baseline="0" dirty="0" err="1" smtClean="0"/>
              <a:t>are</a:t>
            </a:r>
            <a:r>
              <a:rPr lang="nb-NO" baseline="0" dirty="0" smtClean="0"/>
              <a:t> </a:t>
            </a:r>
            <a:r>
              <a:rPr lang="nb-NO" baseline="0" dirty="0" err="1" smtClean="0"/>
              <a:t>supporting</a:t>
            </a:r>
            <a:r>
              <a:rPr lang="nb-NO" baseline="0" dirty="0" smtClean="0"/>
              <a:t> </a:t>
            </a:r>
            <a:r>
              <a:rPr lang="nb-NO" baseline="0" dirty="0" err="1" smtClean="0"/>
              <a:t>access</a:t>
            </a:r>
            <a:r>
              <a:rPr lang="nb-NO" baseline="0" dirty="0" smtClean="0"/>
              <a:t> to info for OG, </a:t>
            </a:r>
            <a:r>
              <a:rPr lang="nb-NO" baseline="0" dirty="0" err="1" smtClean="0"/>
              <a:t>national</a:t>
            </a:r>
            <a:r>
              <a:rPr lang="nb-NO" baseline="0" dirty="0" smtClean="0"/>
              <a:t> and global.</a:t>
            </a:r>
            <a:endParaRPr lang="nb-NO" dirty="0"/>
          </a:p>
        </p:txBody>
      </p:sp>
      <p:sp>
        <p:nvSpPr>
          <p:cNvPr id="4" name="Slide Number Placeholder 3"/>
          <p:cNvSpPr>
            <a:spLocks noGrp="1"/>
          </p:cNvSpPr>
          <p:nvPr>
            <p:ph type="sldNum" sz="quarter" idx="10"/>
          </p:nvPr>
        </p:nvSpPr>
        <p:spPr/>
        <p:txBody>
          <a:bodyPr/>
          <a:lstStyle/>
          <a:p>
            <a:fld id="{EF8A2AF7-2D85-4421-9B02-2B5F9CC37447}" type="slidenum">
              <a:rPr lang="nb-NO" smtClean="0"/>
              <a:t>1</a:t>
            </a:fld>
            <a:endParaRPr lang="nb-NO"/>
          </a:p>
        </p:txBody>
      </p:sp>
    </p:spTree>
    <p:extLst>
      <p:ext uri="{BB962C8B-B14F-4D97-AF65-F5344CB8AC3E}">
        <p14:creationId xmlns:p14="http://schemas.microsoft.com/office/powerpoint/2010/main" val="3800430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2" indent="0" algn="l" defTabSz="914400" rtl="0" eaLnBrk="1" fontAlgn="auto" latinLnBrk="0" hangingPunct="1">
              <a:lnSpc>
                <a:spcPct val="100000"/>
              </a:lnSpc>
              <a:spcBef>
                <a:spcPts val="0"/>
              </a:spcBef>
              <a:spcAft>
                <a:spcPts val="0"/>
              </a:spcAft>
              <a:buClrTx/>
              <a:buSzTx/>
              <a:buFontTx/>
              <a:buNone/>
              <a:tabLst/>
              <a:defRPr/>
            </a:pPr>
            <a:r>
              <a:rPr lang="nb-NO" dirty="0" err="1" smtClean="0"/>
              <a:t>Academic</a:t>
            </a:r>
            <a:r>
              <a:rPr lang="nb-NO" baseline="0" dirty="0" smtClean="0"/>
              <a:t> </a:t>
            </a:r>
            <a:r>
              <a:rPr lang="nb-NO" baseline="0" dirty="0" err="1" smtClean="0"/>
              <a:t>library</a:t>
            </a:r>
            <a:r>
              <a:rPr lang="nb-NO" baseline="0" dirty="0" smtClean="0"/>
              <a:t> </a:t>
            </a:r>
            <a:r>
              <a:rPr lang="nb-NO" baseline="0" dirty="0" err="1" smtClean="0"/>
              <a:t>contribution</a:t>
            </a:r>
            <a:endParaRPr lang="nb-NO" baseline="0" dirty="0" smtClean="0"/>
          </a:p>
          <a:p>
            <a:pPr marL="0" marR="0" lvl="2" indent="0" algn="l" defTabSz="914400" rtl="0" eaLnBrk="1" fontAlgn="auto" latinLnBrk="0" hangingPunct="1">
              <a:lnSpc>
                <a:spcPct val="100000"/>
              </a:lnSpc>
              <a:spcBef>
                <a:spcPts val="0"/>
              </a:spcBef>
              <a:spcAft>
                <a:spcPts val="0"/>
              </a:spcAft>
              <a:buClrTx/>
              <a:buSzTx/>
              <a:buFontTx/>
              <a:buNone/>
              <a:tabLst/>
              <a:defRPr/>
            </a:pPr>
            <a:r>
              <a:rPr lang="nb-NO" dirty="0" smtClean="0">
                <a:latin typeface="+mn-lt"/>
              </a:rPr>
              <a:t>BOAP – </a:t>
            </a:r>
            <a:r>
              <a:rPr lang="nb-NO" dirty="0" err="1" smtClean="0">
                <a:latin typeface="+mn-lt"/>
              </a:rPr>
              <a:t>libraries</a:t>
            </a:r>
            <a:r>
              <a:rPr lang="nb-NO" dirty="0" smtClean="0">
                <a:latin typeface="+mn-lt"/>
              </a:rPr>
              <a:t> </a:t>
            </a:r>
            <a:r>
              <a:rPr lang="nb-NO" dirty="0" err="1" smtClean="0">
                <a:latin typeface="+mn-lt"/>
              </a:rPr>
              <a:t>open</a:t>
            </a:r>
            <a:r>
              <a:rPr lang="nb-NO" dirty="0" smtClean="0">
                <a:latin typeface="+mn-lt"/>
              </a:rPr>
              <a:t> </a:t>
            </a:r>
            <a:r>
              <a:rPr lang="nb-NO" dirty="0" err="1" smtClean="0">
                <a:latin typeface="+mn-lt"/>
              </a:rPr>
              <a:t>access</a:t>
            </a:r>
            <a:r>
              <a:rPr lang="nb-NO" dirty="0" smtClean="0">
                <a:latin typeface="+mn-lt"/>
              </a:rPr>
              <a:t> journals. 40 in Norway – </a:t>
            </a:r>
            <a:r>
              <a:rPr lang="nb-NO" dirty="0" err="1" smtClean="0">
                <a:latin typeface="+mn-lt"/>
              </a:rPr>
              <a:t>Stockhom</a:t>
            </a:r>
            <a:r>
              <a:rPr lang="nb-NO" dirty="0" smtClean="0">
                <a:latin typeface="+mn-lt"/>
              </a:rPr>
              <a:t> </a:t>
            </a:r>
            <a:r>
              <a:rPr lang="nb-NO" dirty="0" err="1" smtClean="0">
                <a:latin typeface="+mn-lt"/>
              </a:rPr>
              <a:t>Univ</a:t>
            </a:r>
            <a:r>
              <a:rPr lang="nb-NO" dirty="0" smtClean="0">
                <a:latin typeface="+mn-lt"/>
              </a:rPr>
              <a:t> Library</a:t>
            </a:r>
          </a:p>
          <a:p>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13</a:t>
            </a:fld>
            <a:endParaRPr lang="nb-NO"/>
          </a:p>
        </p:txBody>
      </p:sp>
    </p:spTree>
    <p:extLst>
      <p:ext uri="{BB962C8B-B14F-4D97-AF65-F5344CB8AC3E}">
        <p14:creationId xmlns:p14="http://schemas.microsoft.com/office/powerpoint/2010/main" val="41745537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Academic</a:t>
            </a:r>
            <a:r>
              <a:rPr lang="nb-NO" baseline="0" dirty="0" smtClean="0"/>
              <a:t> </a:t>
            </a:r>
            <a:r>
              <a:rPr lang="nb-NO" baseline="0" dirty="0" err="1" smtClean="0"/>
              <a:t>library</a:t>
            </a:r>
            <a:r>
              <a:rPr lang="nb-NO" baseline="0" dirty="0" smtClean="0"/>
              <a:t> </a:t>
            </a:r>
            <a:r>
              <a:rPr lang="nb-NO" baseline="0" smtClean="0"/>
              <a:t>contribution</a:t>
            </a:r>
            <a:endParaRPr lang="nb-NO"/>
          </a:p>
        </p:txBody>
      </p:sp>
      <p:sp>
        <p:nvSpPr>
          <p:cNvPr id="4" name="Plassholder for lysbildenummer 3"/>
          <p:cNvSpPr>
            <a:spLocks noGrp="1"/>
          </p:cNvSpPr>
          <p:nvPr>
            <p:ph type="sldNum" sz="quarter" idx="10"/>
          </p:nvPr>
        </p:nvSpPr>
        <p:spPr/>
        <p:txBody>
          <a:bodyPr/>
          <a:lstStyle/>
          <a:p>
            <a:fld id="{EF8A2AF7-2D85-4421-9B02-2B5F9CC37447}" type="slidenum">
              <a:rPr lang="nb-NO" smtClean="0"/>
              <a:t>14</a:t>
            </a:fld>
            <a:endParaRPr lang="nb-NO"/>
          </a:p>
        </p:txBody>
      </p:sp>
    </p:spTree>
    <p:extLst>
      <p:ext uri="{BB962C8B-B14F-4D97-AF65-F5344CB8AC3E}">
        <p14:creationId xmlns:p14="http://schemas.microsoft.com/office/powerpoint/2010/main" val="4174553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nb-NO" dirty="0" err="1" smtClean="0"/>
              <a:t>being</a:t>
            </a:r>
            <a:r>
              <a:rPr lang="nb-NO" dirty="0" smtClean="0"/>
              <a:t> part </a:t>
            </a:r>
            <a:r>
              <a:rPr lang="nb-NO" dirty="0" err="1" smtClean="0"/>
              <a:t>of</a:t>
            </a:r>
            <a:r>
              <a:rPr lang="nb-NO" dirty="0" smtClean="0"/>
              <a:t> </a:t>
            </a:r>
            <a:r>
              <a:rPr lang="nb-NO" dirty="0" err="1" smtClean="0"/>
              <a:t>the</a:t>
            </a:r>
            <a:r>
              <a:rPr lang="nb-NO" dirty="0" smtClean="0"/>
              <a:t> </a:t>
            </a:r>
            <a:r>
              <a:rPr lang="nb-NO" dirty="0" err="1" smtClean="0"/>
              <a:t>conversation</a:t>
            </a:r>
            <a:r>
              <a:rPr lang="nb-NO" dirty="0" smtClean="0"/>
              <a:t>, </a:t>
            </a:r>
            <a:r>
              <a:rPr lang="nb-NO" dirty="0" err="1" smtClean="0"/>
              <a:t>teaming</a:t>
            </a:r>
            <a:r>
              <a:rPr lang="nb-NO" dirty="0" smtClean="0"/>
              <a:t> up </a:t>
            </a:r>
            <a:r>
              <a:rPr lang="nb-NO" dirty="0" err="1" smtClean="0"/>
              <a:t>with</a:t>
            </a:r>
            <a:r>
              <a:rPr lang="nb-NO" dirty="0" smtClean="0"/>
              <a:t> </a:t>
            </a:r>
            <a:r>
              <a:rPr lang="nb-NO" dirty="0" err="1" smtClean="0"/>
              <a:t>other</a:t>
            </a:r>
            <a:r>
              <a:rPr lang="nb-NO" dirty="0" smtClean="0"/>
              <a:t> </a:t>
            </a:r>
            <a:r>
              <a:rPr lang="nb-NO" dirty="0" err="1" smtClean="0"/>
              <a:t>important</a:t>
            </a:r>
            <a:r>
              <a:rPr lang="nb-NO" dirty="0" smtClean="0"/>
              <a:t> </a:t>
            </a:r>
            <a:r>
              <a:rPr lang="nb-NO" dirty="0" err="1" smtClean="0"/>
              <a:t>national</a:t>
            </a:r>
            <a:r>
              <a:rPr lang="nb-NO" dirty="0" smtClean="0"/>
              <a:t> stakeholders</a:t>
            </a:r>
          </a:p>
          <a:p>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15</a:t>
            </a:fld>
            <a:endParaRPr lang="nb-NO"/>
          </a:p>
        </p:txBody>
      </p:sp>
    </p:spTree>
    <p:extLst>
      <p:ext uri="{BB962C8B-B14F-4D97-AF65-F5344CB8AC3E}">
        <p14:creationId xmlns:p14="http://schemas.microsoft.com/office/powerpoint/2010/main" val="38748184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Skeivt arkiv is </a:t>
            </a:r>
            <a:r>
              <a:rPr lang="nb-NO" dirty="0" err="1" smtClean="0"/>
              <a:t>the</a:t>
            </a:r>
            <a:r>
              <a:rPr lang="nb-NO" dirty="0" smtClean="0"/>
              <a:t> Norwegian </a:t>
            </a:r>
            <a:r>
              <a:rPr lang="nb-NO" dirty="0" err="1" smtClean="0"/>
              <a:t>national</a:t>
            </a:r>
            <a:r>
              <a:rPr lang="nb-NO" dirty="0" smtClean="0"/>
              <a:t> </a:t>
            </a:r>
            <a:r>
              <a:rPr lang="nb-NO" dirty="0" err="1" smtClean="0"/>
              <a:t>archive</a:t>
            </a:r>
            <a:r>
              <a:rPr lang="nb-NO" dirty="0" smtClean="0"/>
              <a:t> for </a:t>
            </a:r>
            <a:r>
              <a:rPr lang="nb-NO" dirty="0" err="1" smtClean="0"/>
              <a:t>queer</a:t>
            </a:r>
            <a:r>
              <a:rPr lang="nb-NO" dirty="0" smtClean="0"/>
              <a:t> and LGBT </a:t>
            </a:r>
            <a:r>
              <a:rPr lang="nb-NO" dirty="0" err="1" smtClean="0"/>
              <a:t>history</a:t>
            </a:r>
            <a:r>
              <a:rPr lang="nb-NO" dirty="0" smtClean="0"/>
              <a:t>. Our </a:t>
            </a:r>
            <a:r>
              <a:rPr lang="nb-NO" dirty="0" err="1" smtClean="0"/>
              <a:t>key</a:t>
            </a:r>
            <a:r>
              <a:rPr lang="nb-NO" dirty="0" smtClean="0"/>
              <a:t> </a:t>
            </a:r>
            <a:r>
              <a:rPr lang="nb-NO" dirty="0" err="1" smtClean="0"/>
              <a:t>mission</a:t>
            </a:r>
            <a:r>
              <a:rPr lang="nb-NO" dirty="0" smtClean="0"/>
              <a:t> is to </a:t>
            </a:r>
            <a:r>
              <a:rPr lang="nb-NO" dirty="0" err="1" smtClean="0"/>
              <a:t>collect</a:t>
            </a:r>
            <a:r>
              <a:rPr lang="nb-NO" dirty="0" smtClean="0"/>
              <a:t>, </a:t>
            </a:r>
            <a:r>
              <a:rPr lang="nb-NO" dirty="0" err="1" smtClean="0"/>
              <a:t>document</a:t>
            </a:r>
            <a:r>
              <a:rPr lang="nb-NO" dirty="0" smtClean="0"/>
              <a:t> and </a:t>
            </a:r>
            <a:r>
              <a:rPr lang="nb-NO" dirty="0" err="1" smtClean="0"/>
              <a:t>communicate</a:t>
            </a:r>
            <a:r>
              <a:rPr lang="nb-NO" dirty="0" smtClean="0"/>
              <a:t> Norwegian and Scandinavian </a:t>
            </a:r>
            <a:r>
              <a:rPr lang="nb-NO" dirty="0" err="1" smtClean="0"/>
              <a:t>queer</a:t>
            </a:r>
            <a:r>
              <a:rPr lang="nb-NO" dirty="0" smtClean="0"/>
              <a:t> </a:t>
            </a:r>
            <a:r>
              <a:rPr lang="nb-NO" dirty="0" err="1" smtClean="0"/>
              <a:t>history</a:t>
            </a:r>
            <a:r>
              <a:rPr lang="nb-NO" dirty="0" smtClean="0"/>
              <a:t>. Our </a:t>
            </a:r>
            <a:r>
              <a:rPr lang="nb-NO" dirty="0" err="1" smtClean="0"/>
              <a:t>collections</a:t>
            </a:r>
            <a:r>
              <a:rPr lang="nb-NO" dirty="0" smtClean="0"/>
              <a:t> </a:t>
            </a:r>
            <a:r>
              <a:rPr lang="nb-NO" dirty="0" err="1" smtClean="0"/>
              <a:t>consist</a:t>
            </a:r>
            <a:r>
              <a:rPr lang="nb-NO" dirty="0" smtClean="0"/>
              <a:t> </a:t>
            </a:r>
            <a:r>
              <a:rPr lang="nb-NO" dirty="0" err="1" smtClean="0"/>
              <a:t>of</a:t>
            </a:r>
            <a:r>
              <a:rPr lang="nb-NO" dirty="0" smtClean="0"/>
              <a:t> a series </a:t>
            </a:r>
            <a:r>
              <a:rPr lang="nb-NO" dirty="0" err="1" smtClean="0"/>
              <a:t>of</a:t>
            </a:r>
            <a:r>
              <a:rPr lang="nb-NO" dirty="0" smtClean="0"/>
              <a:t> personal and </a:t>
            </a:r>
            <a:r>
              <a:rPr lang="nb-NO" dirty="0" err="1" smtClean="0"/>
              <a:t>organisational</a:t>
            </a:r>
            <a:r>
              <a:rPr lang="nb-NO" dirty="0" smtClean="0"/>
              <a:t> </a:t>
            </a:r>
            <a:r>
              <a:rPr lang="nb-NO" dirty="0" err="1" smtClean="0"/>
              <a:t>archives</a:t>
            </a:r>
            <a:r>
              <a:rPr lang="nb-NO" dirty="0" smtClean="0"/>
              <a:t> as </a:t>
            </a:r>
            <a:r>
              <a:rPr lang="nb-NO" dirty="0" err="1" smtClean="0"/>
              <a:t>well</a:t>
            </a:r>
            <a:r>
              <a:rPr lang="nb-NO" dirty="0" smtClean="0"/>
              <a:t> as </a:t>
            </a:r>
            <a:r>
              <a:rPr lang="nb-NO" dirty="0" err="1" smtClean="0"/>
              <a:t>books</a:t>
            </a:r>
            <a:r>
              <a:rPr lang="nb-NO" dirty="0" smtClean="0"/>
              <a:t> and journals. Materials from </a:t>
            </a:r>
            <a:r>
              <a:rPr lang="nb-NO" dirty="0" err="1" smtClean="0"/>
              <a:t>our</a:t>
            </a:r>
            <a:r>
              <a:rPr lang="nb-NO" dirty="0" smtClean="0"/>
              <a:t> </a:t>
            </a:r>
            <a:r>
              <a:rPr lang="nb-NO" dirty="0" err="1" smtClean="0"/>
              <a:t>collections</a:t>
            </a:r>
            <a:r>
              <a:rPr lang="nb-NO" dirty="0" smtClean="0"/>
              <a:t> </a:t>
            </a:r>
            <a:r>
              <a:rPr lang="nb-NO" dirty="0" err="1" smtClean="0"/>
              <a:t>are</a:t>
            </a:r>
            <a:r>
              <a:rPr lang="nb-NO" dirty="0" smtClean="0"/>
              <a:t> </a:t>
            </a:r>
            <a:r>
              <a:rPr lang="nb-NO" dirty="0" err="1" smtClean="0"/>
              <a:t>made</a:t>
            </a:r>
            <a:r>
              <a:rPr lang="nb-NO" dirty="0" smtClean="0"/>
              <a:t> </a:t>
            </a:r>
            <a:r>
              <a:rPr lang="nb-NO" dirty="0" err="1" smtClean="0"/>
              <a:t>available</a:t>
            </a:r>
            <a:r>
              <a:rPr lang="nb-NO" dirty="0" smtClean="0"/>
              <a:t> </a:t>
            </a:r>
            <a:r>
              <a:rPr lang="nb-NO" dirty="0" err="1" smtClean="0"/>
              <a:t>through</a:t>
            </a:r>
            <a:r>
              <a:rPr lang="nb-NO" dirty="0" smtClean="0"/>
              <a:t> </a:t>
            </a:r>
            <a:r>
              <a:rPr lang="nb-NO" dirty="0" err="1" smtClean="0"/>
              <a:t>this</a:t>
            </a:r>
            <a:r>
              <a:rPr lang="nb-NO" dirty="0" smtClean="0"/>
              <a:t> </a:t>
            </a:r>
            <a:r>
              <a:rPr lang="nb-NO" dirty="0" err="1" smtClean="0"/>
              <a:t>website</a:t>
            </a:r>
            <a:r>
              <a:rPr lang="nb-NO" dirty="0" smtClean="0"/>
              <a:t>. </a:t>
            </a:r>
            <a:r>
              <a:rPr lang="nb-NO" dirty="0" err="1" smtClean="0"/>
              <a:t>We</a:t>
            </a:r>
            <a:r>
              <a:rPr lang="nb-NO" dirty="0" smtClean="0"/>
              <a:t> </a:t>
            </a:r>
            <a:r>
              <a:rPr lang="nb-NO" dirty="0" err="1" smtClean="0"/>
              <a:t>are</a:t>
            </a:r>
            <a:r>
              <a:rPr lang="nb-NO" dirty="0" smtClean="0"/>
              <a:t> </a:t>
            </a:r>
            <a:r>
              <a:rPr lang="nb-NO" dirty="0" err="1" smtClean="0"/>
              <a:t>also</a:t>
            </a:r>
            <a:r>
              <a:rPr lang="nb-NO" dirty="0" smtClean="0"/>
              <a:t> in </a:t>
            </a:r>
            <a:r>
              <a:rPr lang="nb-NO" dirty="0" err="1" smtClean="0"/>
              <a:t>the</a:t>
            </a:r>
            <a:r>
              <a:rPr lang="nb-NO" dirty="0" smtClean="0"/>
              <a:t> </a:t>
            </a:r>
            <a:r>
              <a:rPr lang="nb-NO" dirty="0" err="1" smtClean="0"/>
              <a:t>process</a:t>
            </a:r>
            <a:r>
              <a:rPr lang="nb-NO" dirty="0" smtClean="0"/>
              <a:t> </a:t>
            </a:r>
            <a:r>
              <a:rPr lang="nb-NO" dirty="0" err="1" smtClean="0"/>
              <a:t>of</a:t>
            </a:r>
            <a:r>
              <a:rPr lang="nb-NO" dirty="0" smtClean="0"/>
              <a:t> </a:t>
            </a:r>
            <a:r>
              <a:rPr lang="nb-NO" dirty="0" err="1" smtClean="0"/>
              <a:t>creating</a:t>
            </a:r>
            <a:r>
              <a:rPr lang="nb-NO" dirty="0" smtClean="0"/>
              <a:t> </a:t>
            </a:r>
            <a:r>
              <a:rPr lang="nb-NO" dirty="0" err="1" smtClean="0"/>
              <a:t>our</a:t>
            </a:r>
            <a:r>
              <a:rPr lang="nb-NO" dirty="0" smtClean="0"/>
              <a:t> online </a:t>
            </a:r>
            <a:r>
              <a:rPr lang="nb-NO" dirty="0" err="1" smtClean="0"/>
              <a:t>encyclopedia</a:t>
            </a:r>
            <a:r>
              <a:rPr lang="nb-NO" dirty="0" smtClean="0"/>
              <a:t> </a:t>
            </a:r>
            <a:r>
              <a:rPr lang="nb-NO" dirty="0" err="1" smtClean="0"/>
              <a:t>Skeivopeda</a:t>
            </a:r>
            <a:r>
              <a:rPr lang="nb-NO" dirty="0" smtClean="0"/>
              <a:t>, or "</a:t>
            </a:r>
            <a:r>
              <a:rPr lang="nb-NO" dirty="0" err="1" smtClean="0"/>
              <a:t>Queeropedia</a:t>
            </a:r>
            <a:r>
              <a:rPr lang="nb-NO" dirty="0" smtClean="0"/>
              <a:t>", </a:t>
            </a:r>
            <a:r>
              <a:rPr lang="nb-NO" dirty="0" err="1" smtClean="0"/>
              <a:t>which</a:t>
            </a:r>
            <a:r>
              <a:rPr lang="nb-NO" dirty="0" smtClean="0"/>
              <a:t> is </a:t>
            </a:r>
            <a:r>
              <a:rPr lang="nb-NO" dirty="0" err="1" smtClean="0"/>
              <a:t>continously</a:t>
            </a:r>
            <a:r>
              <a:rPr lang="nb-NO" dirty="0" smtClean="0"/>
              <a:t> </a:t>
            </a:r>
            <a:r>
              <a:rPr lang="nb-NO" dirty="0" err="1" smtClean="0"/>
              <a:t>updated</a:t>
            </a:r>
            <a:r>
              <a:rPr lang="nb-NO" dirty="0" smtClean="0"/>
              <a:t> </a:t>
            </a:r>
            <a:r>
              <a:rPr lang="nb-NO" dirty="0" err="1" smtClean="0"/>
              <a:t>with</a:t>
            </a:r>
            <a:r>
              <a:rPr lang="nb-NO" dirty="0" smtClean="0"/>
              <a:t> </a:t>
            </a:r>
            <a:r>
              <a:rPr lang="nb-NO" dirty="0" err="1" smtClean="0"/>
              <a:t>new</a:t>
            </a:r>
            <a:r>
              <a:rPr lang="nb-NO" dirty="0" smtClean="0"/>
              <a:t> </a:t>
            </a:r>
            <a:r>
              <a:rPr lang="nb-NO" dirty="0" err="1" smtClean="0"/>
              <a:t>articles</a:t>
            </a:r>
            <a:r>
              <a:rPr lang="nb-NO" dirty="0" smtClean="0"/>
              <a:t> </a:t>
            </a:r>
            <a:r>
              <a:rPr lang="nb-NO" dirty="0" err="1" smtClean="0"/>
              <a:t>about</a:t>
            </a:r>
            <a:r>
              <a:rPr lang="nb-NO" dirty="0" smtClean="0"/>
              <a:t> </a:t>
            </a:r>
            <a:r>
              <a:rPr lang="nb-NO" dirty="0" err="1" smtClean="0"/>
              <a:t>people</a:t>
            </a:r>
            <a:r>
              <a:rPr lang="nb-NO" dirty="0" smtClean="0"/>
              <a:t>, </a:t>
            </a:r>
            <a:r>
              <a:rPr lang="nb-NO" dirty="0" err="1" smtClean="0"/>
              <a:t>themes</a:t>
            </a:r>
            <a:r>
              <a:rPr lang="nb-NO" dirty="0" smtClean="0"/>
              <a:t>, </a:t>
            </a:r>
            <a:r>
              <a:rPr lang="nb-NO" dirty="0" err="1" smtClean="0"/>
              <a:t>events</a:t>
            </a:r>
            <a:r>
              <a:rPr lang="nb-NO" dirty="0" smtClean="0"/>
              <a:t> and </a:t>
            </a:r>
            <a:r>
              <a:rPr lang="nb-NO" dirty="0" err="1" smtClean="0"/>
              <a:t>organisations</a:t>
            </a:r>
            <a:r>
              <a:rPr lang="nb-NO" dirty="0" smtClean="0"/>
              <a:t>.</a:t>
            </a:r>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16</a:t>
            </a:fld>
            <a:endParaRPr lang="nb-NO"/>
          </a:p>
        </p:txBody>
      </p:sp>
    </p:spTree>
    <p:extLst>
      <p:ext uri="{BB962C8B-B14F-4D97-AF65-F5344CB8AC3E}">
        <p14:creationId xmlns:p14="http://schemas.microsoft.com/office/powerpoint/2010/main" val="29233198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The </a:t>
            </a:r>
            <a:r>
              <a:rPr lang="nb-NO" dirty="0" err="1" smtClean="0"/>
              <a:t>Competitiveness</a:t>
            </a:r>
            <a:r>
              <a:rPr lang="nb-NO" dirty="0" smtClean="0"/>
              <a:t> Council, a </a:t>
            </a:r>
            <a:r>
              <a:rPr lang="nb-NO" dirty="0" err="1" smtClean="0"/>
              <a:t>gathering</a:t>
            </a:r>
            <a:r>
              <a:rPr lang="nb-NO" dirty="0" smtClean="0"/>
              <a:t> </a:t>
            </a:r>
            <a:r>
              <a:rPr lang="nb-NO" dirty="0" err="1" smtClean="0"/>
              <a:t>of</a:t>
            </a:r>
            <a:r>
              <a:rPr lang="nb-NO" dirty="0" smtClean="0"/>
              <a:t> ministers </a:t>
            </a:r>
            <a:r>
              <a:rPr lang="nb-NO" dirty="0" err="1" smtClean="0"/>
              <a:t>of</a:t>
            </a:r>
            <a:r>
              <a:rPr lang="nb-NO" dirty="0" smtClean="0"/>
              <a:t> </a:t>
            </a:r>
            <a:r>
              <a:rPr lang="nb-NO" dirty="0" err="1" smtClean="0"/>
              <a:t>science</a:t>
            </a:r>
            <a:r>
              <a:rPr lang="nb-NO" dirty="0" smtClean="0"/>
              <a:t>, </a:t>
            </a:r>
            <a:r>
              <a:rPr lang="nb-NO" dirty="0" err="1" smtClean="0"/>
              <a:t>innovation</a:t>
            </a:r>
            <a:r>
              <a:rPr lang="nb-NO" dirty="0" smtClean="0"/>
              <a:t>, trade and </a:t>
            </a:r>
            <a:r>
              <a:rPr lang="nb-NO" dirty="0" err="1" smtClean="0"/>
              <a:t>industry</a:t>
            </a:r>
            <a:r>
              <a:rPr lang="nb-NO" dirty="0" smtClean="0"/>
              <a:t>, met to </a:t>
            </a:r>
            <a:r>
              <a:rPr lang="nb-NO" dirty="0" err="1" smtClean="0"/>
              <a:t>discuss</a:t>
            </a:r>
            <a:r>
              <a:rPr lang="nb-NO" dirty="0" smtClean="0"/>
              <a:t> Open </a:t>
            </a:r>
            <a:r>
              <a:rPr lang="nb-NO" dirty="0" err="1" smtClean="0"/>
              <a:t>Science</a:t>
            </a:r>
            <a:r>
              <a:rPr lang="nb-NO" dirty="0" smtClean="0"/>
              <a:t> </a:t>
            </a:r>
            <a:r>
              <a:rPr lang="nb-NO" dirty="0" err="1" smtClean="0"/>
              <a:t>amongst</a:t>
            </a:r>
            <a:r>
              <a:rPr lang="nb-NO" dirty="0" smtClean="0"/>
              <a:t> </a:t>
            </a:r>
            <a:r>
              <a:rPr lang="nb-NO" dirty="0" err="1" smtClean="0"/>
              <a:t>other</a:t>
            </a:r>
            <a:r>
              <a:rPr lang="nb-NO" dirty="0" smtClean="0"/>
              <a:t> </a:t>
            </a:r>
            <a:r>
              <a:rPr lang="nb-NO" dirty="0" err="1" smtClean="0"/>
              <a:t>issues</a:t>
            </a:r>
            <a:r>
              <a:rPr lang="nb-NO" dirty="0" smtClean="0"/>
              <a:t> </a:t>
            </a:r>
            <a:r>
              <a:rPr lang="nb-NO" dirty="0" err="1" smtClean="0"/>
              <a:t>on</a:t>
            </a:r>
            <a:r>
              <a:rPr lang="nb-NO" dirty="0" smtClean="0"/>
              <a:t> 26-27 May 2016. This </a:t>
            </a:r>
            <a:r>
              <a:rPr lang="nb-NO" dirty="0" err="1" smtClean="0"/>
              <a:t>meeting</a:t>
            </a:r>
            <a:r>
              <a:rPr lang="nb-NO" dirty="0" smtClean="0"/>
              <a:t> </a:t>
            </a:r>
            <a:r>
              <a:rPr lang="nb-NO" dirty="0" err="1" smtClean="0"/>
              <a:t>saw</a:t>
            </a:r>
            <a:r>
              <a:rPr lang="nb-NO" dirty="0" smtClean="0"/>
              <a:t> a </a:t>
            </a:r>
            <a:r>
              <a:rPr lang="nb-NO" dirty="0" err="1" smtClean="0"/>
              <a:t>set</a:t>
            </a:r>
            <a:r>
              <a:rPr lang="nb-NO" dirty="0" smtClean="0"/>
              <a:t> </a:t>
            </a:r>
            <a:r>
              <a:rPr lang="nb-NO" dirty="0" err="1" smtClean="0"/>
              <a:t>of</a:t>
            </a:r>
            <a:r>
              <a:rPr lang="nb-NO" dirty="0" smtClean="0"/>
              <a:t> Council </a:t>
            </a:r>
            <a:r>
              <a:rPr lang="nb-NO" dirty="0" err="1" smtClean="0"/>
              <a:t>conclusions</a:t>
            </a:r>
            <a:r>
              <a:rPr lang="nb-NO" dirty="0" smtClean="0"/>
              <a:t> </a:t>
            </a:r>
            <a:r>
              <a:rPr lang="nb-NO" dirty="0" err="1" smtClean="0"/>
              <a:t>towards</a:t>
            </a:r>
            <a:r>
              <a:rPr lang="nb-NO" dirty="0" smtClean="0"/>
              <a:t> a </a:t>
            </a:r>
            <a:r>
              <a:rPr lang="nb-NO" dirty="0" err="1" smtClean="0"/>
              <a:t>transition</a:t>
            </a:r>
            <a:r>
              <a:rPr lang="nb-NO" dirty="0" smtClean="0"/>
              <a:t> </a:t>
            </a:r>
            <a:r>
              <a:rPr lang="nb-NO" dirty="0" err="1" smtClean="0"/>
              <a:t>towards</a:t>
            </a:r>
            <a:r>
              <a:rPr lang="nb-NO" dirty="0" smtClean="0"/>
              <a:t> an Open </a:t>
            </a:r>
            <a:r>
              <a:rPr lang="nb-NO" dirty="0" err="1" smtClean="0"/>
              <a:t>Science</a:t>
            </a:r>
            <a:r>
              <a:rPr lang="nb-NO" dirty="0" smtClean="0"/>
              <a:t> system </a:t>
            </a:r>
            <a:r>
              <a:rPr lang="nb-NO" dirty="0" err="1" smtClean="0"/>
              <a:t>adopted</a:t>
            </a:r>
            <a:r>
              <a:rPr lang="nb-NO" dirty="0" smtClean="0"/>
              <a:t> by all </a:t>
            </a:r>
            <a:r>
              <a:rPr lang="nb-NO" dirty="0" err="1" smtClean="0"/>
              <a:t>of</a:t>
            </a:r>
            <a:r>
              <a:rPr lang="nb-NO" dirty="0" smtClean="0"/>
              <a:t> </a:t>
            </a:r>
            <a:r>
              <a:rPr lang="nb-NO" dirty="0" err="1" smtClean="0"/>
              <a:t>Europe’s</a:t>
            </a:r>
            <a:r>
              <a:rPr lang="nb-NO" dirty="0" smtClean="0"/>
              <a:t> 28 </a:t>
            </a:r>
            <a:r>
              <a:rPr lang="nb-NO" dirty="0" err="1" smtClean="0"/>
              <a:t>member</a:t>
            </a:r>
            <a:r>
              <a:rPr lang="nb-NO" dirty="0" smtClean="0"/>
              <a:t> </a:t>
            </a:r>
            <a:r>
              <a:rPr lang="nb-NO" dirty="0" err="1" smtClean="0"/>
              <a:t>states</a:t>
            </a:r>
            <a:r>
              <a:rPr lang="nb-NO" dirty="0" smtClean="0"/>
              <a:t>. This </a:t>
            </a:r>
            <a:r>
              <a:rPr lang="nb-NO" dirty="0" err="1" smtClean="0"/>
              <a:t>means</a:t>
            </a:r>
            <a:r>
              <a:rPr lang="nb-NO" dirty="0" smtClean="0"/>
              <a:t> </a:t>
            </a:r>
            <a:r>
              <a:rPr lang="nb-NO" dirty="0" err="1" smtClean="0"/>
              <a:t>that</a:t>
            </a:r>
            <a:r>
              <a:rPr lang="nb-NO" dirty="0" smtClean="0"/>
              <a:t> </a:t>
            </a:r>
            <a:r>
              <a:rPr lang="nb-NO" dirty="0" err="1" smtClean="0"/>
              <a:t>together</a:t>
            </a:r>
            <a:r>
              <a:rPr lang="nb-NO" dirty="0" smtClean="0"/>
              <a:t>, </a:t>
            </a:r>
            <a:r>
              <a:rPr lang="nb-NO" dirty="0" err="1" smtClean="0"/>
              <a:t>Europe’s</a:t>
            </a:r>
            <a:r>
              <a:rPr lang="nb-NO" dirty="0" smtClean="0"/>
              <a:t> </a:t>
            </a:r>
            <a:r>
              <a:rPr lang="nb-NO" dirty="0" err="1" smtClean="0"/>
              <a:t>governments</a:t>
            </a:r>
            <a:r>
              <a:rPr lang="nb-NO" dirty="0" smtClean="0"/>
              <a:t> have </a:t>
            </a:r>
            <a:r>
              <a:rPr lang="nb-NO" dirty="0" err="1" smtClean="0"/>
              <a:t>agreed</a:t>
            </a:r>
            <a:r>
              <a:rPr lang="nb-NO" dirty="0" smtClean="0"/>
              <a:t> to </a:t>
            </a:r>
            <a:r>
              <a:rPr lang="nb-NO" dirty="0" err="1" smtClean="0"/>
              <a:t>common</a:t>
            </a:r>
            <a:r>
              <a:rPr lang="nb-NO" dirty="0" smtClean="0"/>
              <a:t> </a:t>
            </a:r>
            <a:r>
              <a:rPr lang="nb-NO" dirty="0" err="1" smtClean="0"/>
              <a:t>ambitious</a:t>
            </a:r>
            <a:r>
              <a:rPr lang="nb-NO" dirty="0" smtClean="0"/>
              <a:t> </a:t>
            </a:r>
            <a:r>
              <a:rPr lang="nb-NO" dirty="0" err="1" smtClean="0"/>
              <a:t>political</a:t>
            </a:r>
            <a:r>
              <a:rPr lang="nb-NO" dirty="0" smtClean="0"/>
              <a:t> Open </a:t>
            </a:r>
            <a:r>
              <a:rPr lang="nb-NO" dirty="0" err="1" smtClean="0"/>
              <a:t>Science</a:t>
            </a:r>
            <a:r>
              <a:rPr lang="nb-NO" dirty="0" smtClean="0"/>
              <a:t> goals for </a:t>
            </a:r>
            <a:r>
              <a:rPr lang="nb-NO" dirty="0" err="1" smtClean="0"/>
              <a:t>the</a:t>
            </a:r>
            <a:r>
              <a:rPr lang="nb-NO" dirty="0" smtClean="0"/>
              <a:t> first time. </a:t>
            </a: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17</a:t>
            </a:fld>
            <a:endParaRPr lang="nb-NO"/>
          </a:p>
        </p:txBody>
      </p:sp>
    </p:spTree>
    <p:extLst>
      <p:ext uri="{BB962C8B-B14F-4D97-AF65-F5344CB8AC3E}">
        <p14:creationId xmlns:p14="http://schemas.microsoft.com/office/powerpoint/2010/main" val="4130821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National </a:t>
            </a:r>
            <a:r>
              <a:rPr lang="nb-NO" dirty="0" err="1" smtClean="0"/>
              <a:t>level</a:t>
            </a:r>
            <a:r>
              <a:rPr lang="nb-NO" baseline="0" dirty="0" smtClean="0"/>
              <a:t> not </a:t>
            </a:r>
            <a:r>
              <a:rPr lang="nb-NO" baseline="0" dirty="0" err="1" smtClean="0"/>
              <a:t>enough</a:t>
            </a:r>
            <a:r>
              <a:rPr lang="nb-NO" baseline="0" dirty="0" smtClean="0"/>
              <a:t> – </a:t>
            </a:r>
            <a:r>
              <a:rPr lang="nb-NO" baseline="0" dirty="0" err="1" smtClean="0"/>
              <a:t>need</a:t>
            </a:r>
            <a:r>
              <a:rPr lang="nb-NO" baseline="0" dirty="0" smtClean="0"/>
              <a:t> to </a:t>
            </a:r>
            <a:r>
              <a:rPr lang="nb-NO" baseline="0" dirty="0" err="1" smtClean="0"/>
              <a:t>work</a:t>
            </a:r>
            <a:r>
              <a:rPr lang="nb-NO" baseline="0" dirty="0" smtClean="0"/>
              <a:t> </a:t>
            </a:r>
            <a:r>
              <a:rPr lang="nb-NO" baseline="0" dirty="0" err="1" smtClean="0"/>
              <a:t>globally</a:t>
            </a:r>
            <a:endParaRPr lang="nb-NO" baseline="0" dirty="0" smtClean="0"/>
          </a:p>
          <a:p>
            <a:r>
              <a:rPr lang="nb-NO" sz="1200" i="1" kern="1200" dirty="0" err="1" smtClean="0">
                <a:solidFill>
                  <a:schemeClr val="tx1"/>
                </a:solidFill>
                <a:latin typeface="+mn-lt"/>
                <a:ea typeface="+mn-ea"/>
                <a:cs typeface="+mn-cs"/>
              </a:rPr>
              <a:t>leading</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international</a:t>
            </a:r>
            <a:r>
              <a:rPr lang="nb-NO" sz="1200" i="1" kern="1200" dirty="0" smtClean="0">
                <a:solidFill>
                  <a:schemeClr val="tx1"/>
                </a:solidFill>
                <a:latin typeface="+mn-lt"/>
                <a:ea typeface="+mn-ea"/>
                <a:cs typeface="+mn-cs"/>
              </a:rPr>
              <a:t> body </a:t>
            </a:r>
            <a:r>
              <a:rPr lang="nb-NO" sz="1200" i="1" kern="1200" dirty="0" err="1" smtClean="0">
                <a:solidFill>
                  <a:schemeClr val="tx1"/>
                </a:solidFill>
                <a:latin typeface="+mn-lt"/>
                <a:ea typeface="+mn-ea"/>
                <a:cs typeface="+mn-cs"/>
              </a:rPr>
              <a:t>representing</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the</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interests</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of</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library</a:t>
            </a:r>
            <a:r>
              <a:rPr lang="nb-NO" sz="1200" i="1" kern="1200" dirty="0" smtClean="0">
                <a:solidFill>
                  <a:schemeClr val="tx1"/>
                </a:solidFill>
                <a:latin typeface="+mn-lt"/>
                <a:ea typeface="+mn-ea"/>
                <a:cs typeface="+mn-cs"/>
              </a:rPr>
              <a:t> and </a:t>
            </a:r>
            <a:r>
              <a:rPr lang="nb-NO" sz="1200" i="1" kern="1200" dirty="0" err="1" smtClean="0">
                <a:solidFill>
                  <a:schemeClr val="tx1"/>
                </a:solidFill>
                <a:latin typeface="+mn-lt"/>
                <a:ea typeface="+mn-ea"/>
                <a:cs typeface="+mn-cs"/>
              </a:rPr>
              <a:t>information</a:t>
            </a:r>
            <a:r>
              <a:rPr lang="nb-NO" sz="1200" i="1" kern="1200" dirty="0" smtClean="0">
                <a:solidFill>
                  <a:schemeClr val="tx1"/>
                </a:solidFill>
                <a:latin typeface="+mn-lt"/>
                <a:ea typeface="+mn-ea"/>
                <a:cs typeface="+mn-cs"/>
              </a:rPr>
              <a:t> services and </a:t>
            </a:r>
            <a:r>
              <a:rPr lang="nb-NO" sz="1200" i="1" kern="1200" dirty="0" err="1" smtClean="0">
                <a:solidFill>
                  <a:schemeClr val="tx1"/>
                </a:solidFill>
                <a:latin typeface="+mn-lt"/>
                <a:ea typeface="+mn-ea"/>
                <a:cs typeface="+mn-cs"/>
              </a:rPr>
              <a:t>their</a:t>
            </a:r>
            <a:r>
              <a:rPr lang="nb-NO" sz="1200" i="1" kern="1200" dirty="0" smtClean="0">
                <a:solidFill>
                  <a:schemeClr val="tx1"/>
                </a:solidFill>
                <a:latin typeface="+mn-lt"/>
                <a:ea typeface="+mn-ea"/>
                <a:cs typeface="+mn-cs"/>
              </a:rPr>
              <a:t> </a:t>
            </a:r>
            <a:r>
              <a:rPr lang="nb-NO" sz="1200" i="1" kern="1200" dirty="0" err="1" smtClean="0">
                <a:solidFill>
                  <a:schemeClr val="tx1"/>
                </a:solidFill>
                <a:latin typeface="+mn-lt"/>
                <a:ea typeface="+mn-ea"/>
                <a:cs typeface="+mn-cs"/>
              </a:rPr>
              <a:t>users</a:t>
            </a:r>
            <a:r>
              <a:rPr lang="nb-NO" sz="1200" i="1" kern="1200" dirty="0" smtClean="0">
                <a:solidFill>
                  <a:schemeClr val="tx1"/>
                </a:solidFill>
                <a:latin typeface="+mn-lt"/>
                <a:ea typeface="+mn-ea"/>
                <a:cs typeface="+mn-cs"/>
              </a:rPr>
              <a:t>.</a:t>
            </a:r>
          </a:p>
          <a:p>
            <a:r>
              <a:rPr lang="nb-NO" sz="1200" kern="1200" dirty="0" err="1" smtClean="0">
                <a:solidFill>
                  <a:schemeClr val="tx1"/>
                </a:solidFill>
                <a:latin typeface="+mn-lt"/>
                <a:ea typeface="+mn-ea"/>
                <a:cs typeface="+mn-cs"/>
              </a:rPr>
              <a:t>We</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now</a:t>
            </a:r>
            <a:r>
              <a:rPr lang="nb-NO" sz="1200" kern="1200" dirty="0" smtClean="0">
                <a:solidFill>
                  <a:schemeClr val="tx1"/>
                </a:solidFill>
                <a:latin typeface="+mn-lt"/>
                <a:ea typeface="+mn-ea"/>
                <a:cs typeface="+mn-cs"/>
              </a:rPr>
              <a:t> have 1500 </a:t>
            </a:r>
            <a:r>
              <a:rPr lang="nb-NO" sz="1200" kern="1200" dirty="0" err="1" smtClean="0">
                <a:solidFill>
                  <a:schemeClr val="tx1"/>
                </a:solidFill>
                <a:latin typeface="+mn-lt"/>
                <a:ea typeface="+mn-ea"/>
                <a:cs typeface="+mn-cs"/>
              </a:rPr>
              <a:t>Members</a:t>
            </a:r>
            <a:r>
              <a:rPr lang="nb-NO" sz="1200" kern="1200" dirty="0" smtClean="0">
                <a:solidFill>
                  <a:schemeClr val="tx1"/>
                </a:solidFill>
                <a:latin typeface="+mn-lt"/>
                <a:ea typeface="+mn-ea"/>
                <a:cs typeface="+mn-cs"/>
              </a:rPr>
              <a:t> in </a:t>
            </a:r>
            <a:r>
              <a:rPr lang="nb-NO" sz="1200" kern="1200" dirty="0" err="1" smtClean="0">
                <a:solidFill>
                  <a:schemeClr val="tx1"/>
                </a:solidFill>
                <a:latin typeface="+mn-lt"/>
                <a:ea typeface="+mn-ea"/>
                <a:cs typeface="+mn-cs"/>
              </a:rPr>
              <a:t>approximately</a:t>
            </a:r>
            <a:r>
              <a:rPr lang="nb-NO" sz="1200" kern="1200" dirty="0" smtClean="0">
                <a:solidFill>
                  <a:schemeClr val="tx1"/>
                </a:solidFill>
                <a:latin typeface="+mn-lt"/>
                <a:ea typeface="+mn-ea"/>
                <a:cs typeface="+mn-cs"/>
              </a:rPr>
              <a:t> 150 </a:t>
            </a:r>
            <a:r>
              <a:rPr lang="nb-NO" sz="1200" kern="1200" dirty="0" err="1" smtClean="0">
                <a:solidFill>
                  <a:schemeClr val="tx1"/>
                </a:solidFill>
                <a:latin typeface="+mn-lt"/>
                <a:ea typeface="+mn-ea"/>
                <a:cs typeface="+mn-cs"/>
              </a:rPr>
              <a:t>countries</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around</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the</a:t>
            </a:r>
            <a:r>
              <a:rPr lang="nb-NO" sz="1200" kern="1200" dirty="0" smtClean="0">
                <a:solidFill>
                  <a:schemeClr val="tx1"/>
                </a:solidFill>
                <a:latin typeface="+mn-lt"/>
                <a:ea typeface="+mn-ea"/>
                <a:cs typeface="+mn-cs"/>
              </a:rPr>
              <a:t> </a:t>
            </a:r>
            <a:r>
              <a:rPr lang="nb-NO" sz="1200" kern="1200" dirty="0" err="1" smtClean="0">
                <a:solidFill>
                  <a:schemeClr val="tx1"/>
                </a:solidFill>
                <a:latin typeface="+mn-lt"/>
                <a:ea typeface="+mn-ea"/>
                <a:cs typeface="+mn-cs"/>
              </a:rPr>
              <a:t>world</a:t>
            </a:r>
            <a:r>
              <a:rPr lang="nb-NO" sz="1200" kern="1200" dirty="0" smtClean="0">
                <a:solidFill>
                  <a:schemeClr val="tx1"/>
                </a:solidFill>
                <a:latin typeface="+mn-lt"/>
                <a:ea typeface="+mn-ea"/>
                <a:cs typeface="+mn-cs"/>
              </a:rPr>
              <a:t>.</a:t>
            </a:r>
          </a:p>
          <a:p>
            <a:r>
              <a:rPr lang="nb-NO" sz="1200" kern="1200" baseline="0" dirty="0" smtClean="0">
                <a:solidFill>
                  <a:schemeClr val="tx1"/>
                </a:solidFill>
                <a:latin typeface="+mn-lt"/>
                <a:ea typeface="+mn-ea"/>
                <a:cs typeface="+mn-cs"/>
              </a:rPr>
              <a:t>A lot </a:t>
            </a:r>
            <a:r>
              <a:rPr lang="nb-NO" sz="1200" kern="1200" baseline="0" dirty="0" err="1" smtClean="0">
                <a:solidFill>
                  <a:schemeClr val="tx1"/>
                </a:solidFill>
                <a:latin typeface="+mn-lt"/>
                <a:ea typeface="+mn-ea"/>
                <a:cs typeface="+mn-cs"/>
              </a:rPr>
              <a:t>of</a:t>
            </a:r>
            <a:r>
              <a:rPr lang="nb-NO" sz="1200" kern="1200" baseline="0" dirty="0" smtClean="0">
                <a:solidFill>
                  <a:schemeClr val="tx1"/>
                </a:solidFill>
                <a:latin typeface="+mn-lt"/>
                <a:ea typeface="+mn-ea"/>
                <a:cs typeface="+mn-cs"/>
              </a:rPr>
              <a:t> IFLA </a:t>
            </a:r>
            <a:r>
              <a:rPr lang="nb-NO" sz="1200" kern="1200" baseline="0" dirty="0" err="1" smtClean="0">
                <a:solidFill>
                  <a:schemeClr val="tx1"/>
                </a:solidFill>
                <a:latin typeface="+mn-lt"/>
                <a:ea typeface="+mn-ea"/>
                <a:cs typeface="+mn-cs"/>
              </a:rPr>
              <a:t>activity</a:t>
            </a:r>
            <a:r>
              <a:rPr lang="nb-NO" sz="1200" kern="1200" baseline="0" dirty="0" smtClean="0">
                <a:solidFill>
                  <a:schemeClr val="tx1"/>
                </a:solidFill>
                <a:latin typeface="+mn-lt"/>
                <a:ea typeface="+mn-ea"/>
                <a:cs typeface="+mn-cs"/>
              </a:rPr>
              <a:t> </a:t>
            </a:r>
            <a:r>
              <a:rPr lang="nb-NO" sz="1200" kern="1200" baseline="0" dirty="0" err="1" smtClean="0">
                <a:solidFill>
                  <a:schemeClr val="tx1"/>
                </a:solidFill>
                <a:latin typeface="+mn-lt"/>
                <a:ea typeface="+mn-ea"/>
                <a:cs typeface="+mn-cs"/>
              </a:rPr>
              <a:t>contributes</a:t>
            </a:r>
            <a:r>
              <a:rPr lang="nb-NO" sz="1200" kern="1200" baseline="0" dirty="0" smtClean="0">
                <a:solidFill>
                  <a:schemeClr val="tx1"/>
                </a:solidFill>
                <a:latin typeface="+mn-lt"/>
                <a:ea typeface="+mn-ea"/>
                <a:cs typeface="+mn-cs"/>
              </a:rPr>
              <a:t> to </a:t>
            </a:r>
            <a:r>
              <a:rPr lang="nb-NO" sz="1200" kern="1200" baseline="0" dirty="0" err="1" smtClean="0">
                <a:solidFill>
                  <a:schemeClr val="tx1"/>
                </a:solidFill>
                <a:latin typeface="+mn-lt"/>
                <a:ea typeface="+mn-ea"/>
                <a:cs typeface="+mn-cs"/>
              </a:rPr>
              <a:t>fostering</a:t>
            </a:r>
            <a:r>
              <a:rPr lang="nb-NO" sz="1200" kern="1200" baseline="0" dirty="0" smtClean="0">
                <a:solidFill>
                  <a:schemeClr val="tx1"/>
                </a:solidFill>
                <a:latin typeface="+mn-lt"/>
                <a:ea typeface="+mn-ea"/>
                <a:cs typeface="+mn-cs"/>
              </a:rPr>
              <a:t> </a:t>
            </a:r>
            <a:r>
              <a:rPr lang="nb-NO" sz="1200" kern="1200" baseline="0" dirty="0" err="1" smtClean="0">
                <a:solidFill>
                  <a:schemeClr val="tx1"/>
                </a:solidFill>
                <a:latin typeface="+mn-lt"/>
                <a:ea typeface="+mn-ea"/>
                <a:cs typeface="+mn-cs"/>
              </a:rPr>
              <a:t>open</a:t>
            </a:r>
            <a:r>
              <a:rPr lang="nb-NO" sz="1200" kern="1200" baseline="0" dirty="0" smtClean="0">
                <a:solidFill>
                  <a:schemeClr val="tx1"/>
                </a:solidFill>
                <a:latin typeface="+mn-lt"/>
                <a:ea typeface="+mn-ea"/>
                <a:cs typeface="+mn-cs"/>
              </a:rPr>
              <a:t> </a:t>
            </a:r>
            <a:r>
              <a:rPr lang="nb-NO" sz="1200" kern="1200" baseline="0" dirty="0" err="1" smtClean="0">
                <a:solidFill>
                  <a:schemeClr val="tx1"/>
                </a:solidFill>
                <a:latin typeface="+mn-lt"/>
                <a:ea typeface="+mn-ea"/>
                <a:cs typeface="+mn-cs"/>
              </a:rPr>
              <a:t>governments</a:t>
            </a:r>
            <a:r>
              <a:rPr lang="nb-NO" sz="1200" kern="1200" baseline="0" dirty="0" smtClean="0">
                <a:solidFill>
                  <a:schemeClr val="tx1"/>
                </a:solidFill>
                <a:latin typeface="+mn-lt"/>
                <a:ea typeface="+mn-ea"/>
                <a:cs typeface="+mn-cs"/>
              </a:rPr>
              <a:t>, </a:t>
            </a:r>
            <a:r>
              <a:rPr lang="nb-NO" sz="1200" kern="1200" baseline="0" dirty="0" err="1" smtClean="0">
                <a:solidFill>
                  <a:schemeClr val="tx1"/>
                </a:solidFill>
                <a:latin typeface="+mn-lt"/>
                <a:ea typeface="+mn-ea"/>
                <a:cs typeface="+mn-cs"/>
              </a:rPr>
              <a:t>but</a:t>
            </a:r>
            <a:r>
              <a:rPr lang="nb-NO" sz="1200" kern="1200" baseline="0" dirty="0" smtClean="0">
                <a:solidFill>
                  <a:schemeClr val="tx1"/>
                </a:solidFill>
                <a:latin typeface="+mn-lt"/>
                <a:ea typeface="+mn-ea"/>
                <a:cs typeface="+mn-cs"/>
              </a:rPr>
              <a:t> </a:t>
            </a:r>
            <a:r>
              <a:rPr lang="nb-NO" sz="1200" kern="1200" baseline="0" dirty="0" err="1" smtClean="0">
                <a:solidFill>
                  <a:schemeClr val="tx1"/>
                </a:solidFill>
                <a:latin typeface="+mn-lt"/>
                <a:ea typeface="+mn-ea"/>
                <a:cs typeface="+mn-cs"/>
              </a:rPr>
              <a:t>would</a:t>
            </a:r>
            <a:r>
              <a:rPr lang="nb-NO" sz="1200" kern="1200" baseline="0" dirty="0" smtClean="0">
                <a:solidFill>
                  <a:schemeClr val="tx1"/>
                </a:solidFill>
                <a:latin typeface="+mn-lt"/>
                <a:ea typeface="+mn-ea"/>
                <a:cs typeface="+mn-cs"/>
              </a:rPr>
              <a:t> like to </a:t>
            </a:r>
            <a:r>
              <a:rPr lang="nb-NO" sz="1200" kern="1200" baseline="0" dirty="0" err="1" smtClean="0">
                <a:solidFill>
                  <a:schemeClr val="tx1"/>
                </a:solidFill>
                <a:latin typeface="+mn-lt"/>
                <a:ea typeface="+mn-ea"/>
                <a:cs typeface="+mn-cs"/>
              </a:rPr>
              <a:t>highlight</a:t>
            </a:r>
            <a:r>
              <a:rPr lang="nb-NO" sz="1200" kern="1200" baseline="0" dirty="0" smtClean="0">
                <a:solidFill>
                  <a:schemeClr val="tx1"/>
                </a:solidFill>
                <a:latin typeface="+mn-lt"/>
                <a:ea typeface="+mn-ea"/>
                <a:cs typeface="+mn-cs"/>
              </a:rPr>
              <a:t> a </a:t>
            </a:r>
            <a:r>
              <a:rPr lang="nb-NO" sz="1200" kern="1200" baseline="0" dirty="0" err="1" smtClean="0">
                <a:solidFill>
                  <a:schemeClr val="tx1"/>
                </a:solidFill>
                <a:latin typeface="+mn-lt"/>
                <a:ea typeface="+mn-ea"/>
                <a:cs typeface="+mn-cs"/>
              </a:rPr>
              <a:t>couple</a:t>
            </a:r>
            <a:r>
              <a:rPr lang="nb-NO" sz="1200" kern="1200" baseline="0" dirty="0" smtClean="0">
                <a:solidFill>
                  <a:schemeClr val="tx1"/>
                </a:solidFill>
                <a:latin typeface="+mn-lt"/>
                <a:ea typeface="+mn-ea"/>
                <a:cs typeface="+mn-cs"/>
              </a:rPr>
              <a:t> </a:t>
            </a:r>
            <a:r>
              <a:rPr lang="nb-NO" sz="1200" kern="1200" baseline="0" dirty="0" err="1" smtClean="0">
                <a:solidFill>
                  <a:schemeClr val="tx1"/>
                </a:solidFill>
                <a:latin typeface="+mn-lt"/>
                <a:ea typeface="+mn-ea"/>
                <a:cs typeface="+mn-cs"/>
              </a:rPr>
              <a:t>of</a:t>
            </a:r>
            <a:r>
              <a:rPr lang="nb-NO" sz="1200" kern="1200" baseline="0" dirty="0" smtClean="0">
                <a:solidFill>
                  <a:schemeClr val="tx1"/>
                </a:solidFill>
                <a:latin typeface="+mn-lt"/>
                <a:ea typeface="+mn-ea"/>
                <a:cs typeface="+mn-cs"/>
              </a:rPr>
              <a:t> </a:t>
            </a:r>
            <a:r>
              <a:rPr lang="nb-NO" sz="1200" kern="1200" baseline="0" dirty="0" err="1" smtClean="0">
                <a:solidFill>
                  <a:schemeClr val="tx1"/>
                </a:solidFill>
                <a:latin typeface="+mn-lt"/>
                <a:ea typeface="+mn-ea"/>
                <a:cs typeface="+mn-cs"/>
              </a:rPr>
              <a:t>priority</a:t>
            </a:r>
            <a:r>
              <a:rPr lang="nb-NO" sz="1200" kern="1200" baseline="0" dirty="0" smtClean="0">
                <a:solidFill>
                  <a:schemeClr val="tx1"/>
                </a:solidFill>
                <a:latin typeface="+mn-lt"/>
                <a:ea typeface="+mn-ea"/>
                <a:cs typeface="+mn-cs"/>
              </a:rPr>
              <a:t> areas.</a:t>
            </a:r>
            <a:endParaRPr lang="nb-NO" baseline="0" dirty="0" smtClean="0"/>
          </a:p>
          <a:p>
            <a:r>
              <a:rPr lang="nb-NO" baseline="0" dirty="0" smtClean="0"/>
              <a:t>UN </a:t>
            </a:r>
            <a:r>
              <a:rPr lang="nb-NO" baseline="0" dirty="0" err="1" smtClean="0"/>
              <a:t>work</a:t>
            </a:r>
            <a:r>
              <a:rPr lang="nb-NO" baseline="0" dirty="0" smtClean="0"/>
              <a:t> </a:t>
            </a:r>
            <a:r>
              <a:rPr lang="nb-NO" dirty="0" smtClean="0"/>
              <a:t>IFLA part </a:t>
            </a:r>
            <a:r>
              <a:rPr lang="nb-NO" dirty="0" err="1" smtClean="0"/>
              <a:t>of</a:t>
            </a:r>
            <a:r>
              <a:rPr lang="nb-NO" dirty="0" smtClean="0"/>
              <a:t> a  </a:t>
            </a:r>
            <a:r>
              <a:rPr lang="nb-NO" dirty="0" err="1" smtClean="0"/>
              <a:t>civil</a:t>
            </a:r>
            <a:r>
              <a:rPr lang="nb-NO" dirty="0" smtClean="0"/>
              <a:t> </a:t>
            </a:r>
            <a:r>
              <a:rPr lang="nb-NO" dirty="0" err="1" smtClean="0"/>
              <a:t>society</a:t>
            </a:r>
            <a:r>
              <a:rPr lang="nb-NO" dirty="0" smtClean="0"/>
              <a:t> </a:t>
            </a:r>
            <a:r>
              <a:rPr lang="nb-NO" dirty="0" err="1" smtClean="0"/>
              <a:t>coalition</a:t>
            </a:r>
            <a:endParaRPr lang="nb-NO" dirty="0" smtClean="0"/>
          </a:p>
          <a:p>
            <a:r>
              <a:rPr lang="nb-NO" dirty="0" smtClean="0"/>
              <a:t>The </a:t>
            </a:r>
            <a:r>
              <a:rPr lang="nb-NO" dirty="0" err="1" smtClean="0"/>
              <a:t>new</a:t>
            </a:r>
            <a:r>
              <a:rPr lang="nb-NO" dirty="0" smtClean="0"/>
              <a:t> 2030 Agenda is a </a:t>
            </a:r>
            <a:r>
              <a:rPr lang="nb-NO" dirty="0" err="1" smtClean="0"/>
              <a:t>framework</a:t>
            </a:r>
            <a:r>
              <a:rPr lang="nb-NO" dirty="0" smtClean="0"/>
              <a:t> </a:t>
            </a:r>
            <a:r>
              <a:rPr lang="nb-NO" dirty="0" err="1" smtClean="0"/>
              <a:t>of</a:t>
            </a:r>
            <a:r>
              <a:rPr lang="nb-NO" dirty="0" smtClean="0"/>
              <a:t> 17 </a:t>
            </a:r>
            <a:r>
              <a:rPr lang="nb-NO" dirty="0" err="1" smtClean="0"/>
              <a:t>Sustainable</a:t>
            </a:r>
            <a:r>
              <a:rPr lang="nb-NO" dirty="0" smtClean="0"/>
              <a:t> Development Goals (</a:t>
            </a:r>
            <a:r>
              <a:rPr lang="nb-NO" dirty="0" err="1" smtClean="0"/>
              <a:t>SDGs</a:t>
            </a:r>
            <a:r>
              <a:rPr lang="nb-NO" dirty="0" smtClean="0"/>
              <a:t>) </a:t>
            </a:r>
            <a:r>
              <a:rPr lang="nb-NO" dirty="0" err="1" smtClean="0"/>
              <a:t>with</a:t>
            </a:r>
            <a:r>
              <a:rPr lang="nb-NO" dirty="0" smtClean="0"/>
              <a:t> a total </a:t>
            </a:r>
            <a:r>
              <a:rPr lang="nb-NO" dirty="0" err="1" smtClean="0"/>
              <a:t>of</a:t>
            </a:r>
            <a:r>
              <a:rPr lang="nb-NO" dirty="0" smtClean="0"/>
              <a:t> 179 Targets spanning </a:t>
            </a:r>
            <a:r>
              <a:rPr lang="nb-NO" dirty="0" err="1" smtClean="0"/>
              <a:t>economic</a:t>
            </a:r>
            <a:r>
              <a:rPr lang="nb-NO" dirty="0" smtClean="0"/>
              <a:t>, </a:t>
            </a:r>
            <a:r>
              <a:rPr lang="nb-NO" dirty="0" err="1" smtClean="0"/>
              <a:t>environmental</a:t>
            </a:r>
            <a:r>
              <a:rPr lang="nb-NO" dirty="0" smtClean="0"/>
              <a:t> and </a:t>
            </a:r>
            <a:r>
              <a:rPr lang="nb-NO" dirty="0" err="1" smtClean="0"/>
              <a:t>social</a:t>
            </a:r>
            <a:r>
              <a:rPr lang="nb-NO" dirty="0" smtClean="0"/>
              <a:t> </a:t>
            </a:r>
            <a:r>
              <a:rPr lang="nb-NO" dirty="0" err="1" smtClean="0"/>
              <a:t>development</a:t>
            </a:r>
            <a:r>
              <a:rPr lang="nb-NO" dirty="0" smtClean="0"/>
              <a:t>. </a:t>
            </a:r>
            <a:r>
              <a:rPr lang="nb-NO" dirty="0" err="1" smtClean="0"/>
              <a:t>They</a:t>
            </a:r>
            <a:r>
              <a:rPr lang="nb-NO" dirty="0" smtClean="0"/>
              <a:t> </a:t>
            </a:r>
            <a:r>
              <a:rPr lang="nb-NO" dirty="0" err="1" smtClean="0"/>
              <a:t>lay</a:t>
            </a:r>
            <a:r>
              <a:rPr lang="nb-NO" dirty="0" smtClean="0"/>
              <a:t> </a:t>
            </a:r>
            <a:r>
              <a:rPr lang="nb-NO" dirty="0" err="1" smtClean="0"/>
              <a:t>out</a:t>
            </a:r>
            <a:r>
              <a:rPr lang="nb-NO" dirty="0" smtClean="0"/>
              <a:t> a plan for all </a:t>
            </a:r>
            <a:r>
              <a:rPr lang="nb-NO" dirty="0" err="1" smtClean="0"/>
              <a:t>countries</a:t>
            </a:r>
            <a:r>
              <a:rPr lang="nb-NO" dirty="0" smtClean="0"/>
              <a:t> to </a:t>
            </a:r>
            <a:r>
              <a:rPr lang="nb-NO" dirty="0" err="1" smtClean="0"/>
              <a:t>actively</a:t>
            </a:r>
            <a:r>
              <a:rPr lang="nb-NO" dirty="0" smtClean="0"/>
              <a:t> </a:t>
            </a:r>
            <a:r>
              <a:rPr lang="nb-NO" dirty="0" err="1" smtClean="0"/>
              <a:t>engage</a:t>
            </a:r>
            <a:r>
              <a:rPr lang="nb-NO" dirty="0" smtClean="0"/>
              <a:t> in </a:t>
            </a:r>
            <a:r>
              <a:rPr lang="nb-NO" dirty="0" err="1" smtClean="0"/>
              <a:t>making</a:t>
            </a:r>
            <a:r>
              <a:rPr lang="nb-NO" dirty="0" smtClean="0"/>
              <a:t> </a:t>
            </a:r>
            <a:r>
              <a:rPr lang="nb-NO" dirty="0" err="1" smtClean="0"/>
              <a:t>our</a:t>
            </a:r>
            <a:r>
              <a:rPr lang="nb-NO" dirty="0" smtClean="0"/>
              <a:t> </a:t>
            </a:r>
            <a:r>
              <a:rPr lang="nb-NO" dirty="0" err="1" smtClean="0"/>
              <a:t>world</a:t>
            </a:r>
            <a:r>
              <a:rPr lang="nb-NO" dirty="0" smtClean="0"/>
              <a:t> </a:t>
            </a:r>
            <a:r>
              <a:rPr lang="nb-NO" dirty="0" err="1" smtClean="0"/>
              <a:t>better</a:t>
            </a:r>
            <a:r>
              <a:rPr lang="nb-NO" dirty="0" smtClean="0"/>
              <a:t> for </a:t>
            </a:r>
            <a:r>
              <a:rPr lang="nb-NO" dirty="0" err="1" smtClean="0"/>
              <a:t>its</a:t>
            </a:r>
            <a:r>
              <a:rPr lang="nb-NO" dirty="0" smtClean="0"/>
              <a:t> </a:t>
            </a:r>
            <a:r>
              <a:rPr lang="nb-NO" dirty="0" err="1" smtClean="0"/>
              <a:t>people</a:t>
            </a:r>
            <a:r>
              <a:rPr lang="nb-NO" dirty="0" smtClean="0"/>
              <a:t> and </a:t>
            </a:r>
            <a:r>
              <a:rPr lang="nb-NO" dirty="0" err="1" smtClean="0"/>
              <a:t>the</a:t>
            </a:r>
            <a:r>
              <a:rPr lang="nb-NO" dirty="0" smtClean="0"/>
              <a:t> planet.</a:t>
            </a:r>
          </a:p>
          <a:p>
            <a:r>
              <a:rPr lang="nb-NO" dirty="0" smtClean="0"/>
              <a:t>IFLA </a:t>
            </a:r>
            <a:r>
              <a:rPr lang="nb-NO" dirty="0" err="1" smtClean="0"/>
              <a:t>welcomes</a:t>
            </a:r>
            <a:r>
              <a:rPr lang="nb-NO" dirty="0" smtClean="0"/>
              <a:t> </a:t>
            </a:r>
            <a:r>
              <a:rPr lang="nb-NO" dirty="0" err="1" smtClean="0"/>
              <a:t>the</a:t>
            </a:r>
            <a:r>
              <a:rPr lang="nb-NO" dirty="0" smtClean="0"/>
              <a:t> 2030 Agenda and is </a:t>
            </a:r>
            <a:r>
              <a:rPr lang="nb-NO" dirty="0" err="1" smtClean="0"/>
              <a:t>pleased</a:t>
            </a:r>
            <a:r>
              <a:rPr lang="nb-NO" dirty="0" smtClean="0"/>
              <a:t> to </a:t>
            </a:r>
            <a:r>
              <a:rPr lang="nb-NO" dirty="0" err="1" smtClean="0"/>
              <a:t>see</a:t>
            </a:r>
            <a:r>
              <a:rPr lang="nb-NO" dirty="0" smtClean="0"/>
              <a:t> </a:t>
            </a:r>
            <a:r>
              <a:rPr lang="nb-NO" dirty="0" err="1" smtClean="0"/>
              <a:t>access</a:t>
            </a:r>
            <a:r>
              <a:rPr lang="nb-NO" dirty="0" smtClean="0"/>
              <a:t> to </a:t>
            </a:r>
            <a:r>
              <a:rPr lang="nb-NO" dirty="0" err="1" smtClean="0"/>
              <a:t>information</a:t>
            </a:r>
            <a:r>
              <a:rPr lang="nb-NO" dirty="0" smtClean="0"/>
              <a:t>, universal </a:t>
            </a:r>
            <a:r>
              <a:rPr lang="nb-NO" dirty="0" err="1" smtClean="0"/>
              <a:t>literacy</a:t>
            </a:r>
            <a:r>
              <a:rPr lang="nb-NO" dirty="0" smtClean="0"/>
              <a:t>, </a:t>
            </a:r>
            <a:r>
              <a:rPr lang="nb-NO" dirty="0" err="1" smtClean="0"/>
              <a:t>safeguarding</a:t>
            </a:r>
            <a:r>
              <a:rPr lang="nb-NO" dirty="0" smtClean="0"/>
              <a:t> </a:t>
            </a:r>
            <a:r>
              <a:rPr lang="nb-NO" dirty="0" err="1" smtClean="0"/>
              <a:t>of</a:t>
            </a:r>
            <a:r>
              <a:rPr lang="nb-NO" dirty="0" smtClean="0"/>
              <a:t> </a:t>
            </a:r>
            <a:r>
              <a:rPr lang="nb-NO" dirty="0" err="1" smtClean="0"/>
              <a:t>cultural</a:t>
            </a:r>
            <a:r>
              <a:rPr lang="nb-NO" dirty="0" smtClean="0"/>
              <a:t> and </a:t>
            </a:r>
            <a:r>
              <a:rPr lang="nb-NO" dirty="0" err="1" smtClean="0"/>
              <a:t>natural</a:t>
            </a:r>
            <a:r>
              <a:rPr lang="nb-NO" dirty="0" smtClean="0"/>
              <a:t> </a:t>
            </a:r>
            <a:r>
              <a:rPr lang="nb-NO" dirty="0" err="1" smtClean="0"/>
              <a:t>heritage</a:t>
            </a:r>
            <a:r>
              <a:rPr lang="nb-NO" dirty="0" smtClean="0"/>
              <a:t>, as </a:t>
            </a:r>
            <a:r>
              <a:rPr lang="nb-NO" dirty="0" err="1" smtClean="0"/>
              <a:t>well</a:t>
            </a:r>
            <a:r>
              <a:rPr lang="nb-NO" dirty="0" smtClean="0"/>
              <a:t> as </a:t>
            </a:r>
            <a:r>
              <a:rPr lang="nb-NO" dirty="0" err="1" smtClean="0"/>
              <a:t>access</a:t>
            </a:r>
            <a:r>
              <a:rPr lang="nb-NO" dirty="0" smtClean="0"/>
              <a:t> to Information and </a:t>
            </a:r>
            <a:r>
              <a:rPr lang="nb-NO" dirty="0" err="1" smtClean="0"/>
              <a:t>Communication</a:t>
            </a:r>
            <a:r>
              <a:rPr lang="nb-NO" dirty="0" smtClean="0"/>
              <a:t> Technologies (ICT) </a:t>
            </a:r>
            <a:r>
              <a:rPr lang="nb-NO" dirty="0" err="1" smtClean="0"/>
              <a:t>strongly</a:t>
            </a:r>
            <a:r>
              <a:rPr lang="nb-NO" dirty="0" smtClean="0"/>
              <a:t> </a:t>
            </a:r>
            <a:r>
              <a:rPr lang="nb-NO" dirty="0" err="1" smtClean="0"/>
              <a:t>represented</a:t>
            </a:r>
            <a:r>
              <a:rPr lang="nb-NO" dirty="0" smtClean="0"/>
              <a:t> </a:t>
            </a:r>
            <a:r>
              <a:rPr lang="nb-NO" dirty="0" err="1" smtClean="0"/>
              <a:t>across</a:t>
            </a:r>
            <a:r>
              <a:rPr lang="nb-NO" dirty="0" smtClean="0"/>
              <a:t> it. </a:t>
            </a:r>
            <a:r>
              <a:rPr lang="nb-NO" dirty="0" err="1" smtClean="0"/>
              <a:t>We</a:t>
            </a:r>
            <a:r>
              <a:rPr lang="nb-NO" dirty="0" smtClean="0"/>
              <a:t> </a:t>
            </a:r>
            <a:r>
              <a:rPr lang="nb-NO" dirty="0" err="1" smtClean="0"/>
              <a:t>are</a:t>
            </a:r>
            <a:r>
              <a:rPr lang="nb-NO" dirty="0" smtClean="0"/>
              <a:t> </a:t>
            </a:r>
            <a:r>
              <a:rPr lang="nb-NO" dirty="0" err="1" smtClean="0"/>
              <a:t>particularly</a:t>
            </a:r>
            <a:r>
              <a:rPr lang="nb-NO" dirty="0" smtClean="0"/>
              <a:t> </a:t>
            </a:r>
            <a:r>
              <a:rPr lang="nb-NO" dirty="0" err="1" smtClean="0"/>
              <a:t>pleased</a:t>
            </a:r>
            <a:r>
              <a:rPr lang="nb-NO" dirty="0" smtClean="0"/>
              <a:t> to </a:t>
            </a:r>
            <a:r>
              <a:rPr lang="nb-NO" dirty="0" err="1" smtClean="0"/>
              <a:t>the</a:t>
            </a:r>
            <a:r>
              <a:rPr lang="nb-NO" dirty="0" smtClean="0"/>
              <a:t> </a:t>
            </a:r>
            <a:r>
              <a:rPr lang="nb-NO" dirty="0" err="1" smtClean="0"/>
              <a:t>see</a:t>
            </a:r>
            <a:r>
              <a:rPr lang="nb-NO" dirty="0" smtClean="0"/>
              <a:t> </a:t>
            </a:r>
            <a:r>
              <a:rPr lang="nb-NO" dirty="0" err="1" smtClean="0"/>
              <a:t>the</a:t>
            </a:r>
            <a:r>
              <a:rPr lang="nb-NO" dirty="0" smtClean="0"/>
              <a:t> </a:t>
            </a:r>
            <a:r>
              <a:rPr lang="nb-NO" dirty="0" err="1" smtClean="0"/>
              <a:t>strong</a:t>
            </a:r>
            <a:r>
              <a:rPr lang="nb-NO" dirty="0" smtClean="0"/>
              <a:t> </a:t>
            </a:r>
            <a:r>
              <a:rPr lang="nb-NO" dirty="0" err="1" smtClean="0"/>
              <a:t>mention</a:t>
            </a:r>
            <a:r>
              <a:rPr lang="nb-NO" dirty="0" smtClean="0"/>
              <a:t> </a:t>
            </a:r>
            <a:r>
              <a:rPr lang="nb-NO" dirty="0" err="1" smtClean="0"/>
              <a:t>of</a:t>
            </a:r>
            <a:r>
              <a:rPr lang="nb-NO" dirty="0" smtClean="0"/>
              <a:t> </a:t>
            </a:r>
            <a:r>
              <a:rPr lang="nb-NO" dirty="0" err="1" smtClean="0"/>
              <a:t>access</a:t>
            </a:r>
            <a:r>
              <a:rPr lang="nb-NO" dirty="0" smtClean="0"/>
              <a:t> to </a:t>
            </a:r>
            <a:r>
              <a:rPr lang="nb-NO" dirty="0" err="1" smtClean="0"/>
              <a:t>information</a:t>
            </a:r>
            <a:r>
              <a:rPr lang="nb-NO" dirty="0" smtClean="0"/>
              <a:t> in Target16.10:</a:t>
            </a:r>
          </a:p>
          <a:p>
            <a:r>
              <a:rPr lang="nb-NO" i="1" dirty="0" smtClean="0"/>
              <a:t>“Ensure </a:t>
            </a:r>
            <a:r>
              <a:rPr lang="nb-NO" i="1" dirty="0" err="1" smtClean="0"/>
              <a:t>public</a:t>
            </a:r>
            <a:r>
              <a:rPr lang="nb-NO" i="1" dirty="0" smtClean="0"/>
              <a:t> </a:t>
            </a:r>
            <a:r>
              <a:rPr lang="nb-NO" i="1" dirty="0" err="1" smtClean="0"/>
              <a:t>access</a:t>
            </a:r>
            <a:r>
              <a:rPr lang="nb-NO" i="1" dirty="0" smtClean="0"/>
              <a:t> to </a:t>
            </a:r>
            <a:r>
              <a:rPr lang="nb-NO" i="1" dirty="0" err="1" smtClean="0"/>
              <a:t>information</a:t>
            </a:r>
            <a:r>
              <a:rPr lang="nb-NO" i="1" dirty="0" smtClean="0"/>
              <a:t> and </a:t>
            </a:r>
            <a:r>
              <a:rPr lang="nb-NO" i="1" dirty="0" err="1" smtClean="0"/>
              <a:t>protect</a:t>
            </a:r>
            <a:r>
              <a:rPr lang="nb-NO" i="1" dirty="0" smtClean="0"/>
              <a:t> fundamental </a:t>
            </a:r>
            <a:r>
              <a:rPr lang="nb-NO" i="1" dirty="0" err="1" smtClean="0"/>
              <a:t>freedoms</a:t>
            </a:r>
            <a:r>
              <a:rPr lang="nb-NO" i="1" dirty="0" smtClean="0"/>
              <a:t>, in </a:t>
            </a:r>
            <a:r>
              <a:rPr lang="nb-NO" i="1" dirty="0" err="1" smtClean="0"/>
              <a:t>accordance</a:t>
            </a:r>
            <a:r>
              <a:rPr lang="nb-NO" i="1" dirty="0" smtClean="0"/>
              <a:t> </a:t>
            </a:r>
            <a:r>
              <a:rPr lang="nb-NO" i="1" dirty="0" err="1" smtClean="0"/>
              <a:t>with</a:t>
            </a:r>
            <a:r>
              <a:rPr lang="nb-NO" i="1" dirty="0" smtClean="0"/>
              <a:t> </a:t>
            </a:r>
            <a:r>
              <a:rPr lang="nb-NO" i="1" dirty="0" err="1" smtClean="0"/>
              <a:t>national</a:t>
            </a:r>
            <a:r>
              <a:rPr lang="nb-NO" i="1" dirty="0" smtClean="0"/>
              <a:t> </a:t>
            </a:r>
            <a:r>
              <a:rPr lang="nb-NO" i="1" dirty="0" err="1" smtClean="0"/>
              <a:t>legislation</a:t>
            </a:r>
            <a:r>
              <a:rPr lang="nb-NO" i="1" dirty="0" smtClean="0"/>
              <a:t> and </a:t>
            </a:r>
            <a:r>
              <a:rPr lang="nb-NO" i="1" dirty="0" err="1" smtClean="0"/>
              <a:t>international</a:t>
            </a:r>
            <a:r>
              <a:rPr lang="nb-NO" i="1" dirty="0" smtClean="0"/>
              <a:t> </a:t>
            </a:r>
            <a:r>
              <a:rPr lang="nb-NO" i="1" dirty="0" err="1" smtClean="0"/>
              <a:t>agreements</a:t>
            </a:r>
            <a:r>
              <a:rPr lang="nb-NO" i="1" dirty="0" smtClean="0"/>
              <a:t>”</a:t>
            </a:r>
          </a:p>
          <a:p>
            <a:r>
              <a:rPr lang="nb-NO" i="1" dirty="0" smtClean="0"/>
              <a:t>Universal </a:t>
            </a:r>
            <a:r>
              <a:rPr lang="nb-NO" i="1" dirty="0" err="1" smtClean="0"/>
              <a:t>literacy</a:t>
            </a:r>
            <a:r>
              <a:rPr lang="nb-NO" i="1" dirty="0" smtClean="0"/>
              <a:t>  in </a:t>
            </a:r>
            <a:r>
              <a:rPr lang="nb-NO" i="1" dirty="0" err="1" smtClean="0"/>
              <a:t>the</a:t>
            </a:r>
            <a:r>
              <a:rPr lang="nb-NO" i="1" dirty="0" smtClean="0"/>
              <a:t> </a:t>
            </a:r>
            <a:r>
              <a:rPr lang="nb-NO" i="1" dirty="0" err="1" smtClean="0"/>
              <a:t>vision</a:t>
            </a:r>
            <a:r>
              <a:rPr lang="nb-NO" i="1" dirty="0" smtClean="0"/>
              <a:t>.</a:t>
            </a:r>
          </a:p>
          <a:p>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18</a:t>
            </a:fld>
            <a:endParaRPr lang="nb-NO"/>
          </a:p>
        </p:txBody>
      </p:sp>
    </p:spTree>
    <p:extLst>
      <p:ext uri="{BB962C8B-B14F-4D97-AF65-F5344CB8AC3E}">
        <p14:creationId xmlns:p14="http://schemas.microsoft.com/office/powerpoint/2010/main" val="1430225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err="1" smtClean="0"/>
              <a:t>Advocating</a:t>
            </a:r>
            <a:r>
              <a:rPr lang="nb-NO" dirty="0" smtClean="0"/>
              <a:t> for copyright </a:t>
            </a:r>
            <a:r>
              <a:rPr lang="nb-NO" dirty="0" err="1" smtClean="0"/>
              <a:t>exceptions</a:t>
            </a:r>
            <a:r>
              <a:rPr lang="nb-NO" dirty="0" smtClean="0"/>
              <a:t> and </a:t>
            </a:r>
            <a:r>
              <a:rPr lang="nb-NO" dirty="0" err="1" smtClean="0"/>
              <a:t>limitations</a:t>
            </a:r>
            <a:r>
              <a:rPr lang="nb-NO" dirty="0" smtClean="0"/>
              <a:t> for </a:t>
            </a:r>
            <a:r>
              <a:rPr lang="nb-NO" dirty="0" err="1" smtClean="0"/>
              <a:t>libraries</a:t>
            </a:r>
            <a:r>
              <a:rPr lang="nb-NO" dirty="0" smtClean="0"/>
              <a:t> and </a:t>
            </a:r>
            <a:r>
              <a:rPr lang="nb-NO" dirty="0" err="1" smtClean="0"/>
              <a:t>archives</a:t>
            </a:r>
            <a:r>
              <a:rPr lang="nb-NO" dirty="0" smtClean="0"/>
              <a:t>.</a:t>
            </a:r>
          </a:p>
          <a:p>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19</a:t>
            </a:fld>
            <a:endParaRPr lang="nb-NO"/>
          </a:p>
        </p:txBody>
      </p:sp>
    </p:spTree>
    <p:extLst>
      <p:ext uri="{BB962C8B-B14F-4D97-AF65-F5344CB8AC3E}">
        <p14:creationId xmlns:p14="http://schemas.microsoft.com/office/powerpoint/2010/main" val="1430225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err="1" smtClean="0"/>
              <a:t>What</a:t>
            </a:r>
            <a:r>
              <a:rPr lang="nb-NO" dirty="0" smtClean="0"/>
              <a:t> </a:t>
            </a:r>
            <a:r>
              <a:rPr lang="nb-NO" dirty="0" err="1" smtClean="0"/>
              <a:t>are</a:t>
            </a:r>
            <a:r>
              <a:rPr lang="nb-NO" dirty="0" smtClean="0"/>
              <a:t> </a:t>
            </a:r>
            <a:r>
              <a:rPr lang="nb-NO" dirty="0" err="1" smtClean="0"/>
              <a:t>libraries</a:t>
            </a:r>
            <a:r>
              <a:rPr lang="nb-NO" dirty="0" smtClean="0"/>
              <a:t> </a:t>
            </a:r>
            <a:r>
              <a:rPr lang="nb-NO" dirty="0" err="1" smtClean="0"/>
              <a:t>doing</a:t>
            </a:r>
            <a:r>
              <a:rPr lang="nb-NO"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dirty="0" err="1" smtClean="0">
                <a:solidFill>
                  <a:schemeClr val="tx1"/>
                </a:solidFill>
              </a:rPr>
              <a:t>Redefined</a:t>
            </a:r>
            <a:r>
              <a:rPr lang="nb-NO" sz="1200" dirty="0" smtClean="0">
                <a:solidFill>
                  <a:schemeClr val="tx1"/>
                </a:solidFill>
              </a:rPr>
              <a:t> </a:t>
            </a:r>
            <a:r>
              <a:rPr lang="nb-NO" sz="1200" dirty="0" err="1" smtClean="0">
                <a:solidFill>
                  <a:schemeClr val="tx1"/>
                </a:solidFill>
              </a:rPr>
              <a:t>core</a:t>
            </a:r>
            <a:r>
              <a:rPr lang="nb-NO" sz="1200" dirty="0" smtClean="0">
                <a:solidFill>
                  <a:schemeClr val="tx1"/>
                </a:solidFill>
              </a:rPr>
              <a:t> </a:t>
            </a:r>
            <a:r>
              <a:rPr lang="nb-NO" sz="1200" dirty="0" err="1" smtClean="0">
                <a:solidFill>
                  <a:schemeClr val="tx1"/>
                </a:solidFill>
              </a:rPr>
              <a:t>mission</a:t>
            </a:r>
            <a:r>
              <a:rPr lang="nb-NO" sz="1200" dirty="0" smtClean="0">
                <a:solidFill>
                  <a:schemeClr val="tx1"/>
                </a:solidFill>
              </a:rPr>
              <a:t> and </a:t>
            </a:r>
            <a:r>
              <a:rPr lang="nb-NO" sz="1200" dirty="0" err="1" smtClean="0">
                <a:solidFill>
                  <a:schemeClr val="tx1"/>
                </a:solidFill>
              </a:rPr>
              <a:t>activities</a:t>
            </a:r>
            <a:r>
              <a:rPr lang="nb-NO" sz="1200" dirty="0" smtClean="0">
                <a:solidFill>
                  <a:schemeClr val="tx1"/>
                </a:solidFill>
              </a:rPr>
              <a:t> </a:t>
            </a:r>
            <a:r>
              <a:rPr lang="nb-NO" sz="1200" dirty="0" err="1" smtClean="0">
                <a:solidFill>
                  <a:schemeClr val="tx1"/>
                </a:solidFill>
              </a:rPr>
              <a:t>with</a:t>
            </a:r>
            <a:r>
              <a:rPr lang="nb-NO" sz="1200" dirty="0" smtClean="0">
                <a:solidFill>
                  <a:schemeClr val="tx1"/>
                </a:solidFill>
              </a:rPr>
              <a:t> </a:t>
            </a:r>
            <a:r>
              <a:rPr lang="nb-NO" sz="1200" dirty="0" err="1" smtClean="0">
                <a:solidFill>
                  <a:schemeClr val="tx1"/>
                </a:solidFill>
              </a:rPr>
              <a:t>the</a:t>
            </a:r>
            <a:r>
              <a:rPr lang="nb-NO" sz="1200" dirty="0" smtClean="0">
                <a:solidFill>
                  <a:schemeClr val="tx1"/>
                </a:solidFill>
              </a:rPr>
              <a:t> advent </a:t>
            </a:r>
            <a:r>
              <a:rPr lang="nb-NO" sz="1200" dirty="0" err="1" smtClean="0">
                <a:solidFill>
                  <a:schemeClr val="tx1"/>
                </a:solidFill>
              </a:rPr>
              <a:t>of</a:t>
            </a:r>
            <a:r>
              <a:rPr lang="nb-NO" sz="1200" dirty="0" smtClean="0">
                <a:solidFill>
                  <a:schemeClr val="tx1"/>
                </a:solidFill>
              </a:rPr>
              <a:t> </a:t>
            </a:r>
            <a:r>
              <a:rPr lang="nb-NO" sz="1200" dirty="0" err="1" smtClean="0">
                <a:solidFill>
                  <a:schemeClr val="tx1"/>
                </a:solidFill>
              </a:rPr>
              <a:t>the</a:t>
            </a:r>
            <a:r>
              <a:rPr lang="nb-NO" sz="1200" dirty="0" smtClean="0">
                <a:solidFill>
                  <a:schemeClr val="tx1"/>
                </a:solidFill>
              </a:rPr>
              <a:t> </a:t>
            </a:r>
            <a:r>
              <a:rPr lang="nb-NO" sz="1200" dirty="0" err="1" smtClean="0">
                <a:solidFill>
                  <a:schemeClr val="tx1"/>
                </a:solidFill>
              </a:rPr>
              <a:t>internet</a:t>
            </a:r>
            <a:r>
              <a:rPr lang="nb-NO" sz="1200" dirty="0" smtClean="0">
                <a:solidFill>
                  <a:schemeClr val="tx1"/>
                </a:solidFill>
              </a:rPr>
              <a:t> and </a:t>
            </a:r>
            <a:r>
              <a:rPr lang="nb-NO" sz="1200" dirty="0" err="1" smtClean="0">
                <a:solidFill>
                  <a:schemeClr val="tx1"/>
                </a:solidFill>
              </a:rPr>
              <a:t>the</a:t>
            </a:r>
            <a:r>
              <a:rPr lang="nb-NO" sz="1200" dirty="0" smtClean="0">
                <a:solidFill>
                  <a:schemeClr val="tx1"/>
                </a:solidFill>
              </a:rPr>
              <a:t> ever </a:t>
            </a:r>
            <a:r>
              <a:rPr lang="nb-NO" sz="1200" dirty="0" err="1" smtClean="0">
                <a:solidFill>
                  <a:schemeClr val="tx1"/>
                </a:solidFill>
              </a:rPr>
              <a:t>growing</a:t>
            </a:r>
            <a:r>
              <a:rPr lang="nb-NO" sz="1200" dirty="0" smtClean="0">
                <a:solidFill>
                  <a:schemeClr val="tx1"/>
                </a:solidFill>
              </a:rPr>
              <a:t> </a:t>
            </a:r>
            <a:r>
              <a:rPr lang="nb-NO" sz="1200" dirty="0" err="1" smtClean="0">
                <a:solidFill>
                  <a:schemeClr val="tx1"/>
                </a:solidFill>
              </a:rPr>
              <a:t>amount</a:t>
            </a:r>
            <a:r>
              <a:rPr lang="nb-NO" sz="1200" dirty="0" smtClean="0">
                <a:solidFill>
                  <a:schemeClr val="tx1"/>
                </a:solidFill>
              </a:rPr>
              <a:t> </a:t>
            </a:r>
            <a:r>
              <a:rPr lang="nb-NO" sz="1200" dirty="0" err="1" smtClean="0">
                <a:solidFill>
                  <a:schemeClr val="tx1"/>
                </a:solidFill>
              </a:rPr>
              <a:t>of</a:t>
            </a:r>
            <a:r>
              <a:rPr lang="nb-NO" sz="1200" dirty="0" smtClean="0">
                <a:solidFill>
                  <a:schemeClr val="tx1"/>
                </a:solidFill>
              </a:rPr>
              <a:t> info.</a:t>
            </a:r>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nb-NO" dirty="0" smtClean="0"/>
          </a:p>
          <a:p>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20</a:t>
            </a:fld>
            <a:endParaRPr lang="nb-NO"/>
          </a:p>
        </p:txBody>
      </p:sp>
    </p:spTree>
    <p:extLst>
      <p:ext uri="{BB962C8B-B14F-4D97-AF65-F5344CB8AC3E}">
        <p14:creationId xmlns:p14="http://schemas.microsoft.com/office/powerpoint/2010/main" val="33177425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F8A2AF7-2D85-4421-9B02-2B5F9CC37447}" type="slidenum">
              <a:rPr lang="nb-NO" smtClean="0"/>
              <a:t>2</a:t>
            </a:fld>
            <a:endParaRPr lang="nb-NO"/>
          </a:p>
        </p:txBody>
      </p:sp>
    </p:spTree>
    <p:extLst>
      <p:ext uri="{BB962C8B-B14F-4D97-AF65-F5344CB8AC3E}">
        <p14:creationId xmlns:p14="http://schemas.microsoft.com/office/powerpoint/2010/main" val="15461083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Will not </a:t>
            </a:r>
            <a:r>
              <a:rPr lang="nb-NO" dirty="0" err="1" smtClean="0"/>
              <a:t>attempt</a:t>
            </a:r>
            <a:r>
              <a:rPr lang="nb-NO" dirty="0" smtClean="0"/>
              <a:t> to </a:t>
            </a:r>
            <a:r>
              <a:rPr lang="nb-NO" dirty="0" err="1" smtClean="0"/>
              <a:t>provide</a:t>
            </a:r>
            <a:r>
              <a:rPr lang="nb-NO" dirty="0" smtClean="0"/>
              <a:t> a </a:t>
            </a:r>
            <a:r>
              <a:rPr lang="nb-NO" dirty="0" err="1" smtClean="0"/>
              <a:t>comprehensive</a:t>
            </a:r>
            <a:r>
              <a:rPr lang="nb-NO" dirty="0" smtClean="0"/>
              <a:t> </a:t>
            </a:r>
            <a:r>
              <a:rPr lang="nb-NO" dirty="0" err="1" smtClean="0"/>
              <a:t>definition</a:t>
            </a:r>
            <a:r>
              <a:rPr lang="nb-NO" baseline="0" dirty="0" smtClean="0"/>
              <a:t> </a:t>
            </a:r>
            <a:r>
              <a:rPr lang="nb-NO" baseline="0" dirty="0" err="1" smtClean="0"/>
              <a:t>here</a:t>
            </a:r>
            <a:r>
              <a:rPr lang="nb-NO" baseline="0" dirty="0" smtClean="0"/>
              <a:t>, </a:t>
            </a:r>
            <a:r>
              <a:rPr lang="nb-NO" baseline="0" dirty="0" err="1" smtClean="0"/>
              <a:t>but</a:t>
            </a:r>
            <a:r>
              <a:rPr lang="nb-NO" baseline="0" dirty="0" smtClean="0"/>
              <a:t> </a:t>
            </a:r>
            <a:r>
              <a:rPr lang="nb-NO" baseline="0" dirty="0" err="1" smtClean="0"/>
              <a:t>having</a:t>
            </a:r>
            <a:r>
              <a:rPr lang="nb-NO" baseline="0" dirty="0" smtClean="0"/>
              <a:t> </a:t>
            </a:r>
            <a:r>
              <a:rPr lang="nb-NO" baseline="0" dirty="0" err="1" smtClean="0"/>
              <a:t>had</a:t>
            </a:r>
            <a:r>
              <a:rPr lang="nb-NO" baseline="0" dirty="0" smtClean="0"/>
              <a:t> a </a:t>
            </a:r>
            <a:r>
              <a:rPr lang="nb-NO" baseline="0" dirty="0" err="1" smtClean="0"/>
              <a:t>look</a:t>
            </a:r>
            <a:r>
              <a:rPr lang="nb-NO" baseline="0" dirty="0" smtClean="0"/>
              <a:t> at </a:t>
            </a:r>
            <a:r>
              <a:rPr lang="nb-NO" baseline="0" dirty="0" err="1" smtClean="0"/>
              <a:t>several</a:t>
            </a:r>
            <a:r>
              <a:rPr lang="nb-NO" baseline="0" dirty="0" smtClean="0"/>
              <a:t> </a:t>
            </a:r>
            <a:r>
              <a:rPr lang="nb-NO" baseline="0" dirty="0" err="1" smtClean="0"/>
              <a:t>definitions</a:t>
            </a:r>
            <a:r>
              <a:rPr lang="nb-NO" baseline="0" dirty="0" smtClean="0"/>
              <a:t>. </a:t>
            </a:r>
            <a:r>
              <a:rPr lang="nb-NO" dirty="0" err="1" smtClean="0"/>
              <a:t>What</a:t>
            </a:r>
            <a:r>
              <a:rPr lang="nb-NO" dirty="0" smtClean="0"/>
              <a:t> </a:t>
            </a:r>
            <a:r>
              <a:rPr lang="nb-NO" dirty="0" err="1" smtClean="0"/>
              <a:t>characterises</a:t>
            </a:r>
            <a:r>
              <a:rPr lang="nb-NO" dirty="0" smtClean="0"/>
              <a:t> </a:t>
            </a:r>
            <a:r>
              <a:rPr lang="nb-NO" dirty="0" err="1" smtClean="0"/>
              <a:t>open</a:t>
            </a:r>
            <a:r>
              <a:rPr lang="nb-NO" dirty="0" smtClean="0"/>
              <a:t> </a:t>
            </a:r>
            <a:r>
              <a:rPr lang="nb-NO" dirty="0" err="1" smtClean="0"/>
              <a:t>government</a:t>
            </a:r>
            <a:r>
              <a:rPr lang="nb-NO" dirty="0" smtClean="0"/>
              <a:t>?</a:t>
            </a:r>
          </a:p>
          <a:p>
            <a:pPr marL="0" marR="0" indent="0" algn="l" defTabSz="457200" rtl="0" eaLnBrk="1" fontAlgn="auto" latinLnBrk="0" hangingPunct="1">
              <a:lnSpc>
                <a:spcPct val="100000"/>
              </a:lnSpc>
              <a:spcBef>
                <a:spcPts val="0"/>
              </a:spcBef>
              <a:spcAft>
                <a:spcPts val="0"/>
              </a:spcAft>
              <a:buClrTx/>
              <a:buSzTx/>
              <a:buFontTx/>
              <a:buNone/>
              <a:tabLst/>
              <a:defRPr/>
            </a:pPr>
            <a:endParaRPr lang="nb-NO"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nb-NO" dirty="0" smtClean="0"/>
              <a:t>Access to </a:t>
            </a:r>
            <a:r>
              <a:rPr lang="nb-NO" dirty="0" err="1" smtClean="0"/>
              <a:t>information</a:t>
            </a:r>
            <a:r>
              <a:rPr lang="nb-NO" dirty="0" smtClean="0"/>
              <a:t> is a </a:t>
            </a:r>
            <a:r>
              <a:rPr lang="nb-NO" dirty="0" err="1" smtClean="0"/>
              <a:t>building</a:t>
            </a:r>
            <a:r>
              <a:rPr lang="nb-NO" dirty="0" smtClean="0"/>
              <a:t> </a:t>
            </a:r>
            <a:r>
              <a:rPr lang="nb-NO" dirty="0" err="1" smtClean="0"/>
              <a:t>block</a:t>
            </a:r>
            <a:r>
              <a:rPr lang="nb-NO" dirty="0" smtClean="0"/>
              <a:t> </a:t>
            </a:r>
            <a:r>
              <a:rPr lang="nb-NO" dirty="0" err="1" smtClean="0"/>
              <a:t>oopen</a:t>
            </a:r>
            <a:r>
              <a:rPr lang="nb-NO" dirty="0" smtClean="0"/>
              <a:t> </a:t>
            </a:r>
            <a:r>
              <a:rPr lang="nb-NO" dirty="0" err="1" smtClean="0"/>
              <a:t>governments</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D76C63BA-4A9F-BC49-8D2A-B97E7740A524}" type="slidenum">
              <a:rPr lang="nb-NO" smtClean="0"/>
              <a:t>3</a:t>
            </a:fld>
            <a:endParaRPr lang="nb-NO"/>
          </a:p>
        </p:txBody>
      </p:sp>
    </p:spTree>
    <p:extLst>
      <p:ext uri="{BB962C8B-B14F-4D97-AF65-F5344CB8AC3E}">
        <p14:creationId xmlns:p14="http://schemas.microsoft.com/office/powerpoint/2010/main" val="22488897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D76C63BA-4A9F-BC49-8D2A-B97E7740A524}" type="slidenum">
              <a:rPr lang="nb-NO" smtClean="0"/>
              <a:t>5</a:t>
            </a:fld>
            <a:endParaRPr lang="nb-NO"/>
          </a:p>
        </p:txBody>
      </p:sp>
    </p:spTree>
    <p:extLst>
      <p:ext uri="{BB962C8B-B14F-4D97-AF65-F5344CB8AC3E}">
        <p14:creationId xmlns:p14="http://schemas.microsoft.com/office/powerpoint/2010/main" val="4113118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BUT </a:t>
            </a:r>
            <a:r>
              <a:rPr lang="nb-NO" dirty="0" err="1" smtClean="0"/>
              <a:t>physical</a:t>
            </a:r>
            <a:r>
              <a:rPr lang="nb-NO" dirty="0" smtClean="0"/>
              <a:t>/digital</a:t>
            </a:r>
            <a:r>
              <a:rPr lang="nb-NO" baseline="0" dirty="0" smtClean="0"/>
              <a:t> </a:t>
            </a:r>
            <a:r>
              <a:rPr lang="nb-NO" baseline="0" dirty="0" err="1" smtClean="0"/>
              <a:t>access</a:t>
            </a:r>
            <a:r>
              <a:rPr lang="nb-NO" baseline="0" dirty="0" smtClean="0"/>
              <a:t> is not </a:t>
            </a:r>
            <a:r>
              <a:rPr lang="nb-NO" baseline="0" dirty="0" err="1" smtClean="0"/>
              <a:t>enough</a:t>
            </a:r>
            <a:r>
              <a:rPr lang="nb-NO"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nb-NO" baseline="0" dirty="0" smtClean="0"/>
              <a:t>MIL as </a:t>
            </a:r>
            <a:r>
              <a:rPr lang="nb-NO" baseline="0" dirty="0" err="1" smtClean="0"/>
              <a:t>defined</a:t>
            </a:r>
            <a:r>
              <a:rPr lang="nb-NO" baseline="0" dirty="0" smtClean="0"/>
              <a:t> by UNESCO</a:t>
            </a:r>
          </a:p>
          <a:p>
            <a:pPr marL="0" indent="0">
              <a:buNone/>
            </a:pPr>
            <a:r>
              <a:rPr lang="nb-NO" b="1" dirty="0" err="1" smtClean="0">
                <a:solidFill>
                  <a:srgbClr val="000000"/>
                </a:solidFill>
              </a:rPr>
              <a:t>Analogue</a:t>
            </a:r>
            <a:r>
              <a:rPr lang="nb-NO" b="1" dirty="0" smtClean="0">
                <a:solidFill>
                  <a:srgbClr val="000000"/>
                </a:solidFill>
              </a:rPr>
              <a:t>/digital </a:t>
            </a:r>
            <a:r>
              <a:rPr lang="nb-NO" b="1" dirty="0" err="1" smtClean="0">
                <a:solidFill>
                  <a:srgbClr val="000000"/>
                </a:solidFill>
              </a:rPr>
              <a:t>access</a:t>
            </a:r>
            <a:r>
              <a:rPr lang="nb-NO" b="1" dirty="0" smtClean="0">
                <a:solidFill>
                  <a:srgbClr val="000000"/>
                </a:solidFill>
              </a:rPr>
              <a:t> </a:t>
            </a:r>
            <a:r>
              <a:rPr lang="nb-NO" dirty="0" smtClean="0">
                <a:solidFill>
                  <a:srgbClr val="000000"/>
                </a:solidFill>
              </a:rPr>
              <a:t>to data and </a:t>
            </a:r>
            <a:r>
              <a:rPr lang="nb-NO" dirty="0" err="1" smtClean="0">
                <a:solidFill>
                  <a:srgbClr val="000000"/>
                </a:solidFill>
              </a:rPr>
              <a:t>content</a:t>
            </a:r>
            <a:r>
              <a:rPr lang="nb-NO" dirty="0" smtClean="0">
                <a:solidFill>
                  <a:srgbClr val="000000"/>
                </a:solidFill>
              </a:rPr>
              <a:t> is not </a:t>
            </a:r>
            <a:r>
              <a:rPr lang="nb-NO" dirty="0" err="1" smtClean="0">
                <a:solidFill>
                  <a:srgbClr val="000000"/>
                </a:solidFill>
              </a:rPr>
              <a:t>enough</a:t>
            </a:r>
            <a:r>
              <a:rPr lang="nb-NO" dirty="0" smtClean="0">
                <a:solidFill>
                  <a:srgbClr val="000000"/>
                </a:solidFill>
              </a:rPr>
              <a:t> to </a:t>
            </a:r>
            <a:r>
              <a:rPr lang="nb-NO" dirty="0" err="1" smtClean="0">
                <a:solidFill>
                  <a:srgbClr val="000000"/>
                </a:solidFill>
              </a:rPr>
              <a:t>build</a:t>
            </a:r>
            <a:r>
              <a:rPr lang="nb-NO" dirty="0" smtClean="0">
                <a:solidFill>
                  <a:srgbClr val="000000"/>
                </a:solidFill>
              </a:rPr>
              <a:t> up a </a:t>
            </a:r>
            <a:r>
              <a:rPr lang="nb-NO" dirty="0" err="1" smtClean="0">
                <a:solidFill>
                  <a:srgbClr val="000000"/>
                </a:solidFill>
              </a:rPr>
              <a:t>culture</a:t>
            </a:r>
            <a:r>
              <a:rPr lang="nb-NO" dirty="0" smtClean="0">
                <a:solidFill>
                  <a:srgbClr val="000000"/>
                </a:solidFill>
              </a:rPr>
              <a:t> </a:t>
            </a:r>
            <a:r>
              <a:rPr lang="nb-NO" dirty="0" err="1" smtClean="0">
                <a:solidFill>
                  <a:srgbClr val="000000"/>
                </a:solidFill>
              </a:rPr>
              <a:t>of</a:t>
            </a:r>
            <a:r>
              <a:rPr lang="nb-NO" dirty="0" smtClean="0">
                <a:solidFill>
                  <a:srgbClr val="000000"/>
                </a:solidFill>
              </a:rPr>
              <a:t> </a:t>
            </a:r>
            <a:r>
              <a:rPr lang="nb-NO" dirty="0" err="1" smtClean="0">
                <a:solidFill>
                  <a:srgbClr val="000000"/>
                </a:solidFill>
              </a:rPr>
              <a:t>open</a:t>
            </a:r>
            <a:r>
              <a:rPr lang="nb-NO" dirty="0" smtClean="0">
                <a:solidFill>
                  <a:srgbClr val="000000"/>
                </a:solidFill>
              </a:rPr>
              <a:t> </a:t>
            </a:r>
            <a:r>
              <a:rPr lang="nb-NO" dirty="0" err="1" smtClean="0">
                <a:solidFill>
                  <a:srgbClr val="000000"/>
                </a:solidFill>
              </a:rPr>
              <a:t>government</a:t>
            </a:r>
            <a:r>
              <a:rPr lang="nb-NO" dirty="0" smtClean="0">
                <a:solidFill>
                  <a:srgbClr val="000000"/>
                </a:solidFill>
              </a:rPr>
              <a:t>.</a:t>
            </a:r>
          </a:p>
          <a:p>
            <a:pPr marL="0" indent="0">
              <a:buNone/>
            </a:pPr>
            <a:r>
              <a:rPr lang="nb-NO" dirty="0" smtClean="0">
                <a:solidFill>
                  <a:srgbClr val="000000"/>
                </a:solidFill>
              </a:rPr>
              <a:t>At </a:t>
            </a:r>
            <a:r>
              <a:rPr lang="nb-NO" dirty="0" err="1" smtClean="0">
                <a:solidFill>
                  <a:srgbClr val="000000"/>
                </a:solidFill>
              </a:rPr>
              <a:t>the</a:t>
            </a:r>
            <a:r>
              <a:rPr lang="nb-NO" baseline="0" dirty="0" smtClean="0">
                <a:solidFill>
                  <a:srgbClr val="000000"/>
                </a:solidFill>
              </a:rPr>
              <a:t> </a:t>
            </a:r>
            <a:r>
              <a:rPr lang="nb-NO" baseline="0" dirty="0" err="1" smtClean="0">
                <a:solidFill>
                  <a:srgbClr val="000000"/>
                </a:solidFill>
              </a:rPr>
              <a:t>heart</a:t>
            </a:r>
            <a:r>
              <a:rPr lang="nb-NO" baseline="0" dirty="0" smtClean="0">
                <a:solidFill>
                  <a:srgbClr val="000000"/>
                </a:solidFill>
              </a:rPr>
              <a:t> </a:t>
            </a:r>
            <a:r>
              <a:rPr lang="nb-NO" baseline="0" dirty="0" err="1" smtClean="0">
                <a:solidFill>
                  <a:srgbClr val="000000"/>
                </a:solidFill>
              </a:rPr>
              <a:t>of</a:t>
            </a:r>
            <a:r>
              <a:rPr lang="nb-NO" baseline="0" dirty="0" smtClean="0">
                <a:solidFill>
                  <a:srgbClr val="000000"/>
                </a:solidFill>
              </a:rPr>
              <a:t> MIL </a:t>
            </a:r>
            <a:r>
              <a:rPr lang="nb-NO" baseline="0" dirty="0" err="1" smtClean="0">
                <a:solidFill>
                  <a:srgbClr val="000000"/>
                </a:solidFill>
              </a:rPr>
              <a:t>lie</a:t>
            </a:r>
            <a:r>
              <a:rPr lang="nb-NO" baseline="0" dirty="0" smtClean="0">
                <a:solidFill>
                  <a:srgbClr val="000000"/>
                </a:solidFill>
              </a:rPr>
              <a:t> </a:t>
            </a:r>
            <a:r>
              <a:rPr lang="nb-NO" baseline="0" dirty="0" err="1" smtClean="0">
                <a:solidFill>
                  <a:srgbClr val="000000"/>
                </a:solidFill>
              </a:rPr>
              <a:t>critical</a:t>
            </a:r>
            <a:r>
              <a:rPr lang="nb-NO" baseline="0" dirty="0" smtClean="0">
                <a:solidFill>
                  <a:srgbClr val="000000"/>
                </a:solidFill>
              </a:rPr>
              <a:t> </a:t>
            </a:r>
            <a:r>
              <a:rPr lang="nb-NO" baseline="0" dirty="0" err="1" smtClean="0">
                <a:solidFill>
                  <a:srgbClr val="000000"/>
                </a:solidFill>
              </a:rPr>
              <a:t>thinking</a:t>
            </a:r>
            <a:r>
              <a:rPr lang="nb-NO" baseline="0" dirty="0" smtClean="0">
                <a:solidFill>
                  <a:srgbClr val="000000"/>
                </a:solidFill>
              </a:rPr>
              <a:t>, </a:t>
            </a:r>
            <a:r>
              <a:rPr lang="nb-NO" baseline="0" dirty="0" err="1" smtClean="0">
                <a:solidFill>
                  <a:srgbClr val="000000"/>
                </a:solidFill>
              </a:rPr>
              <a:t>inquiry</a:t>
            </a:r>
            <a:r>
              <a:rPr lang="nb-NO" baseline="0" dirty="0" smtClean="0">
                <a:solidFill>
                  <a:srgbClr val="000000"/>
                </a:solidFill>
              </a:rPr>
              <a:t> and </a:t>
            </a:r>
            <a:r>
              <a:rPr lang="nb-NO" baseline="0" dirty="0" err="1" smtClean="0">
                <a:solidFill>
                  <a:srgbClr val="000000"/>
                </a:solidFill>
              </a:rPr>
              <a:t>analysis</a:t>
            </a:r>
            <a:r>
              <a:rPr lang="nb-NO" baseline="0" dirty="0" smtClean="0">
                <a:solidFill>
                  <a:srgbClr val="000000"/>
                </a:solidFill>
              </a:rPr>
              <a:t> as </a:t>
            </a:r>
            <a:r>
              <a:rPr lang="nb-NO" baseline="0" dirty="0" err="1" smtClean="0">
                <a:solidFill>
                  <a:srgbClr val="000000"/>
                </a:solidFill>
              </a:rPr>
              <a:t>key</a:t>
            </a:r>
            <a:r>
              <a:rPr lang="nb-NO" baseline="0" dirty="0" smtClean="0">
                <a:solidFill>
                  <a:srgbClr val="000000"/>
                </a:solidFill>
              </a:rPr>
              <a:t> </a:t>
            </a:r>
            <a:r>
              <a:rPr lang="nb-NO" baseline="0" dirty="0" err="1" smtClean="0">
                <a:solidFill>
                  <a:srgbClr val="000000"/>
                </a:solidFill>
              </a:rPr>
              <a:t>competencies</a:t>
            </a:r>
            <a:endParaRPr lang="nb-NO" dirty="0" smtClean="0">
              <a:solidFill>
                <a:srgbClr val="000000"/>
              </a:solidFill>
            </a:endParaRPr>
          </a:p>
          <a:p>
            <a:pPr marL="0" indent="0">
              <a:buNone/>
            </a:pPr>
            <a:r>
              <a:rPr lang="nb-NO" b="1" dirty="0" err="1" smtClean="0">
                <a:solidFill>
                  <a:srgbClr val="000000"/>
                </a:solidFill>
              </a:rPr>
              <a:t>Intellectual</a:t>
            </a:r>
            <a:r>
              <a:rPr lang="nb-NO" b="1" dirty="0" smtClean="0">
                <a:solidFill>
                  <a:srgbClr val="000000"/>
                </a:solidFill>
              </a:rPr>
              <a:t> </a:t>
            </a:r>
            <a:r>
              <a:rPr lang="nb-NO" b="1" dirty="0" err="1" smtClean="0">
                <a:solidFill>
                  <a:srgbClr val="000000"/>
                </a:solidFill>
              </a:rPr>
              <a:t>access</a:t>
            </a:r>
            <a:r>
              <a:rPr lang="nb-NO" dirty="0" smtClean="0">
                <a:solidFill>
                  <a:srgbClr val="000000"/>
                </a:solidFill>
              </a:rPr>
              <a:t>: </a:t>
            </a:r>
            <a:r>
              <a:rPr lang="nb-NO" dirty="0" err="1" smtClean="0">
                <a:solidFill>
                  <a:srgbClr val="000000"/>
                </a:solidFill>
              </a:rPr>
              <a:t>Ensuring</a:t>
            </a:r>
            <a:r>
              <a:rPr lang="nb-NO" dirty="0" smtClean="0">
                <a:solidFill>
                  <a:srgbClr val="000000"/>
                </a:solidFill>
              </a:rPr>
              <a:t> </a:t>
            </a:r>
            <a:r>
              <a:rPr lang="nb-NO" dirty="0" err="1" smtClean="0">
                <a:solidFill>
                  <a:srgbClr val="000000"/>
                </a:solidFill>
              </a:rPr>
              <a:t>that</a:t>
            </a:r>
            <a:r>
              <a:rPr lang="nb-NO" dirty="0" smtClean="0">
                <a:solidFill>
                  <a:srgbClr val="000000"/>
                </a:solidFill>
              </a:rPr>
              <a:t> </a:t>
            </a:r>
            <a:r>
              <a:rPr lang="nb-NO" dirty="0" err="1" smtClean="0">
                <a:solidFill>
                  <a:srgbClr val="000000"/>
                </a:solidFill>
              </a:rPr>
              <a:t>people</a:t>
            </a:r>
            <a:r>
              <a:rPr lang="nb-NO" dirty="0" smtClean="0">
                <a:solidFill>
                  <a:srgbClr val="000000"/>
                </a:solidFill>
              </a:rPr>
              <a:t> have </a:t>
            </a:r>
            <a:r>
              <a:rPr lang="nb-NO" dirty="0" err="1" smtClean="0">
                <a:solidFill>
                  <a:srgbClr val="000000"/>
                </a:solidFill>
              </a:rPr>
              <a:t>the</a:t>
            </a:r>
            <a:r>
              <a:rPr lang="nb-NO" dirty="0" smtClean="0">
                <a:solidFill>
                  <a:srgbClr val="000000"/>
                </a:solidFill>
              </a:rPr>
              <a:t> </a:t>
            </a:r>
            <a:r>
              <a:rPr lang="nb-NO" dirty="0" err="1" smtClean="0">
                <a:solidFill>
                  <a:srgbClr val="000000"/>
                </a:solidFill>
              </a:rPr>
              <a:t>competencies</a:t>
            </a:r>
            <a:r>
              <a:rPr lang="nb-NO" dirty="0" smtClean="0">
                <a:solidFill>
                  <a:srgbClr val="000000"/>
                </a:solidFill>
              </a:rPr>
              <a:t> to </a:t>
            </a:r>
            <a:r>
              <a:rPr lang="nb-NO" dirty="0" err="1" smtClean="0">
                <a:solidFill>
                  <a:srgbClr val="000000"/>
                </a:solidFill>
              </a:rPr>
              <a:t>find</a:t>
            </a:r>
            <a:r>
              <a:rPr lang="nb-NO" dirty="0" smtClean="0">
                <a:solidFill>
                  <a:srgbClr val="000000"/>
                </a:solidFill>
              </a:rPr>
              <a:t>, understand, </a:t>
            </a:r>
            <a:r>
              <a:rPr lang="nb-NO" dirty="0" err="1" smtClean="0">
                <a:solidFill>
                  <a:srgbClr val="000000"/>
                </a:solidFill>
              </a:rPr>
              <a:t>use</a:t>
            </a:r>
            <a:r>
              <a:rPr lang="nb-NO" dirty="0" smtClean="0">
                <a:solidFill>
                  <a:srgbClr val="000000"/>
                </a:solidFill>
              </a:rPr>
              <a:t>, </a:t>
            </a:r>
            <a:r>
              <a:rPr lang="nb-NO" dirty="0" err="1" smtClean="0">
                <a:solidFill>
                  <a:srgbClr val="000000"/>
                </a:solidFill>
              </a:rPr>
              <a:t>create</a:t>
            </a:r>
            <a:r>
              <a:rPr lang="nb-NO" dirty="0" smtClean="0">
                <a:solidFill>
                  <a:srgbClr val="000000"/>
                </a:solidFill>
              </a:rPr>
              <a:t>, </a:t>
            </a:r>
            <a:r>
              <a:rPr lang="nb-NO" dirty="0" err="1" smtClean="0">
                <a:solidFill>
                  <a:srgbClr val="000000"/>
                </a:solidFill>
              </a:rPr>
              <a:t>share</a:t>
            </a:r>
            <a:r>
              <a:rPr lang="nb-NO" dirty="0" smtClean="0">
                <a:solidFill>
                  <a:srgbClr val="000000"/>
                </a:solidFill>
              </a:rPr>
              <a:t> </a:t>
            </a:r>
            <a:r>
              <a:rPr lang="nb-NO" dirty="0" err="1" smtClean="0">
                <a:solidFill>
                  <a:srgbClr val="000000"/>
                </a:solidFill>
              </a:rPr>
              <a:t>contents</a:t>
            </a:r>
            <a:r>
              <a:rPr lang="nb-NO" dirty="0" smtClean="0">
                <a:solidFill>
                  <a:srgbClr val="000000"/>
                </a:solidFill>
              </a:rPr>
              <a:t> </a:t>
            </a:r>
            <a:r>
              <a:rPr lang="nb-NO" dirty="0" err="1" smtClean="0">
                <a:solidFill>
                  <a:srgbClr val="000000"/>
                </a:solidFill>
              </a:rPr>
              <a:t>critically</a:t>
            </a:r>
            <a:r>
              <a:rPr lang="nb-NO" dirty="0" smtClean="0">
                <a:solidFill>
                  <a:srgbClr val="000000"/>
                </a:solidFill>
              </a:rPr>
              <a:t> and </a:t>
            </a:r>
            <a:r>
              <a:rPr lang="nb-NO" dirty="0" err="1" smtClean="0">
                <a:solidFill>
                  <a:srgbClr val="000000"/>
                </a:solidFill>
              </a:rPr>
              <a:t>ethically</a:t>
            </a:r>
            <a:r>
              <a:rPr lang="nb-NO" dirty="0" smtClean="0">
                <a:solidFill>
                  <a:srgbClr val="000000"/>
                </a:solidFill>
              </a:rPr>
              <a:t>, in </a:t>
            </a:r>
            <a:r>
              <a:rPr lang="nb-NO" dirty="0" err="1" smtClean="0">
                <a:solidFill>
                  <a:srgbClr val="000000"/>
                </a:solidFill>
              </a:rPr>
              <a:t>whatever</a:t>
            </a:r>
            <a:r>
              <a:rPr lang="nb-NO" dirty="0" smtClean="0">
                <a:solidFill>
                  <a:srgbClr val="000000"/>
                </a:solidFill>
              </a:rPr>
              <a:t> form or format.</a:t>
            </a:r>
          </a:p>
          <a:p>
            <a:pPr marL="0" marR="0" indent="0" algn="l" defTabSz="914400" rtl="0" eaLnBrk="1" fontAlgn="auto" latinLnBrk="0" hangingPunct="1">
              <a:lnSpc>
                <a:spcPct val="100000"/>
              </a:lnSpc>
              <a:spcBef>
                <a:spcPts val="0"/>
              </a:spcBef>
              <a:spcAft>
                <a:spcPts val="0"/>
              </a:spcAft>
              <a:buClrTx/>
              <a:buSzTx/>
              <a:buFontTx/>
              <a:buNone/>
              <a:tabLst/>
              <a:defRPr/>
            </a:pPr>
            <a:endParaRPr lang="nb-NO"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nb-NO" dirty="0" err="1" smtClean="0">
                <a:solidFill>
                  <a:srgbClr val="000000"/>
                </a:solidFill>
              </a:rPr>
              <a:t>Two</a:t>
            </a:r>
            <a:r>
              <a:rPr lang="nb-NO" dirty="0" smtClean="0">
                <a:solidFill>
                  <a:srgbClr val="000000"/>
                </a:solidFill>
              </a:rPr>
              <a:t> sides </a:t>
            </a:r>
            <a:r>
              <a:rPr lang="nb-NO" dirty="0" err="1" smtClean="0">
                <a:solidFill>
                  <a:srgbClr val="000000"/>
                </a:solidFill>
              </a:rPr>
              <a:t>of</a:t>
            </a:r>
            <a:r>
              <a:rPr lang="nb-NO" dirty="0" smtClean="0">
                <a:solidFill>
                  <a:srgbClr val="000000"/>
                </a:solidFill>
              </a:rPr>
              <a:t> </a:t>
            </a:r>
            <a:r>
              <a:rPr lang="nb-NO" dirty="0" err="1" smtClean="0">
                <a:solidFill>
                  <a:srgbClr val="000000"/>
                </a:solidFill>
              </a:rPr>
              <a:t>the</a:t>
            </a:r>
            <a:r>
              <a:rPr lang="nb-NO" dirty="0" smtClean="0">
                <a:solidFill>
                  <a:srgbClr val="000000"/>
                </a:solidFill>
              </a:rPr>
              <a:t> same </a:t>
            </a:r>
            <a:r>
              <a:rPr lang="nb-NO" dirty="0" err="1" smtClean="0">
                <a:solidFill>
                  <a:srgbClr val="000000"/>
                </a:solidFill>
              </a:rPr>
              <a:t>coin</a:t>
            </a:r>
            <a:r>
              <a:rPr lang="nb-NO" dirty="0" smtClean="0">
                <a:solidFill>
                  <a:srgbClr val="000000"/>
                </a:solidFill>
              </a:rPr>
              <a:t>: </a:t>
            </a:r>
            <a:r>
              <a:rPr lang="nb-NO" dirty="0" err="1" smtClean="0">
                <a:solidFill>
                  <a:srgbClr val="000000"/>
                </a:solidFill>
              </a:rPr>
              <a:t>physical</a:t>
            </a:r>
            <a:r>
              <a:rPr lang="nb-NO" dirty="0" smtClean="0">
                <a:solidFill>
                  <a:srgbClr val="000000"/>
                </a:solidFill>
              </a:rPr>
              <a:t>/digital </a:t>
            </a:r>
            <a:r>
              <a:rPr lang="nb-NO" dirty="0" err="1" smtClean="0">
                <a:solidFill>
                  <a:srgbClr val="000000"/>
                </a:solidFill>
              </a:rPr>
              <a:t>access</a:t>
            </a:r>
            <a:r>
              <a:rPr lang="nb-NO" dirty="0" smtClean="0">
                <a:solidFill>
                  <a:srgbClr val="000000"/>
                </a:solidFill>
              </a:rPr>
              <a:t> to </a:t>
            </a:r>
            <a:r>
              <a:rPr lang="nb-NO" dirty="0" err="1" smtClean="0">
                <a:solidFill>
                  <a:srgbClr val="000000"/>
                </a:solidFill>
              </a:rPr>
              <a:t>contents</a:t>
            </a:r>
            <a:r>
              <a:rPr lang="nb-NO" dirty="0" smtClean="0">
                <a:solidFill>
                  <a:srgbClr val="000000"/>
                </a:solidFill>
              </a:rPr>
              <a:t> </a:t>
            </a:r>
            <a:r>
              <a:rPr lang="nb-NO" dirty="0" err="1" smtClean="0">
                <a:solidFill>
                  <a:srgbClr val="000000"/>
                </a:solidFill>
              </a:rPr>
              <a:t>no</a:t>
            </a:r>
            <a:r>
              <a:rPr lang="nb-NO" dirty="0" smtClean="0">
                <a:solidFill>
                  <a:srgbClr val="000000"/>
                </a:solidFill>
              </a:rPr>
              <a:t> </a:t>
            </a:r>
            <a:r>
              <a:rPr lang="nb-NO" dirty="0" err="1" smtClean="0">
                <a:solidFill>
                  <a:srgbClr val="000000"/>
                </a:solidFill>
              </a:rPr>
              <a:t>use</a:t>
            </a:r>
            <a:r>
              <a:rPr lang="nb-NO" dirty="0" smtClean="0">
                <a:solidFill>
                  <a:srgbClr val="000000"/>
                </a:solidFill>
              </a:rPr>
              <a:t> </a:t>
            </a:r>
            <a:r>
              <a:rPr lang="nb-NO" dirty="0" err="1" smtClean="0">
                <a:solidFill>
                  <a:srgbClr val="000000"/>
                </a:solidFill>
              </a:rPr>
              <a:t>without</a:t>
            </a:r>
            <a:r>
              <a:rPr lang="nb-NO" dirty="0" smtClean="0">
                <a:solidFill>
                  <a:srgbClr val="000000"/>
                </a:solidFill>
              </a:rPr>
              <a:t> MIL; MIL </a:t>
            </a:r>
            <a:r>
              <a:rPr lang="nb-NO" dirty="0" err="1" smtClean="0">
                <a:solidFill>
                  <a:srgbClr val="000000"/>
                </a:solidFill>
              </a:rPr>
              <a:t>no</a:t>
            </a:r>
            <a:r>
              <a:rPr lang="nb-NO" dirty="0" smtClean="0">
                <a:solidFill>
                  <a:srgbClr val="000000"/>
                </a:solidFill>
              </a:rPr>
              <a:t> </a:t>
            </a:r>
            <a:r>
              <a:rPr lang="nb-NO" dirty="0" err="1" smtClean="0">
                <a:solidFill>
                  <a:srgbClr val="000000"/>
                </a:solidFill>
              </a:rPr>
              <a:t>use</a:t>
            </a:r>
            <a:r>
              <a:rPr lang="nb-NO" dirty="0" smtClean="0">
                <a:solidFill>
                  <a:srgbClr val="000000"/>
                </a:solidFill>
              </a:rPr>
              <a:t> </a:t>
            </a:r>
            <a:r>
              <a:rPr lang="nb-NO" dirty="0" err="1" smtClean="0">
                <a:solidFill>
                  <a:srgbClr val="000000"/>
                </a:solidFill>
              </a:rPr>
              <a:t>without</a:t>
            </a:r>
            <a:r>
              <a:rPr lang="nb-NO" dirty="0" smtClean="0">
                <a:solidFill>
                  <a:srgbClr val="000000"/>
                </a:solidFill>
              </a:rPr>
              <a:t> </a:t>
            </a:r>
            <a:r>
              <a:rPr lang="nb-NO" dirty="0" err="1" smtClean="0">
                <a:solidFill>
                  <a:srgbClr val="000000"/>
                </a:solidFill>
              </a:rPr>
              <a:t>the</a:t>
            </a:r>
            <a:r>
              <a:rPr lang="nb-NO" dirty="0" smtClean="0">
                <a:solidFill>
                  <a:srgbClr val="000000"/>
                </a:solidFill>
              </a:rPr>
              <a:t> </a:t>
            </a:r>
            <a:r>
              <a:rPr lang="nb-NO" dirty="0" err="1" smtClean="0">
                <a:solidFill>
                  <a:srgbClr val="000000"/>
                </a:solidFill>
              </a:rPr>
              <a:t>possibility</a:t>
            </a:r>
            <a:r>
              <a:rPr lang="nb-NO" dirty="0" smtClean="0">
                <a:solidFill>
                  <a:srgbClr val="000000"/>
                </a:solidFill>
              </a:rPr>
              <a:t> to </a:t>
            </a:r>
            <a:r>
              <a:rPr lang="nb-NO" dirty="0" err="1" smtClean="0">
                <a:solidFill>
                  <a:srgbClr val="000000"/>
                </a:solidFill>
              </a:rPr>
              <a:t>access</a:t>
            </a:r>
            <a:r>
              <a:rPr lang="nb-NO" dirty="0" smtClean="0">
                <a:solidFill>
                  <a:srgbClr val="000000"/>
                </a:solidFill>
              </a:rPr>
              <a:t> </a:t>
            </a:r>
            <a:r>
              <a:rPr lang="nb-NO" dirty="0" err="1" smtClean="0">
                <a:solidFill>
                  <a:srgbClr val="000000"/>
                </a:solidFill>
              </a:rPr>
              <a:t>contents</a:t>
            </a:r>
            <a:endParaRPr lang="nb-NO" dirty="0" smtClean="0">
              <a:solidFill>
                <a:srgbClr val="000000"/>
              </a:solidFill>
            </a:endParaRPr>
          </a:p>
          <a:p>
            <a:endParaRPr lang="nb-NO" dirty="0"/>
          </a:p>
        </p:txBody>
      </p:sp>
      <p:sp>
        <p:nvSpPr>
          <p:cNvPr id="4" name="Plassholder for lysbildenummer 3"/>
          <p:cNvSpPr>
            <a:spLocks noGrp="1"/>
          </p:cNvSpPr>
          <p:nvPr>
            <p:ph type="sldNum" sz="quarter" idx="10"/>
          </p:nvPr>
        </p:nvSpPr>
        <p:spPr/>
        <p:txBody>
          <a:bodyPr/>
          <a:lstStyle/>
          <a:p>
            <a:fld id="{D76C63BA-4A9F-BC49-8D2A-B97E7740A524}" type="slidenum">
              <a:rPr lang="nb-NO" smtClean="0"/>
              <a:t>6</a:t>
            </a:fld>
            <a:endParaRPr lang="nb-NO"/>
          </a:p>
        </p:txBody>
      </p:sp>
    </p:spTree>
    <p:extLst>
      <p:ext uri="{BB962C8B-B14F-4D97-AF65-F5344CB8AC3E}">
        <p14:creationId xmlns:p14="http://schemas.microsoft.com/office/powerpoint/2010/main" val="797513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smtClean="0"/>
              <a:t>Confirmed</a:t>
            </a:r>
            <a:r>
              <a:rPr lang="nb-NO" dirty="0" smtClean="0"/>
              <a:t> by a </a:t>
            </a:r>
            <a:r>
              <a:rPr lang="nb-NO" dirty="0" err="1" smtClean="0"/>
              <a:t>study</a:t>
            </a:r>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8</a:t>
            </a:fld>
            <a:endParaRPr lang="nb-NO"/>
          </a:p>
        </p:txBody>
      </p:sp>
    </p:spTree>
    <p:extLst>
      <p:ext uri="{BB962C8B-B14F-4D97-AF65-F5344CB8AC3E}">
        <p14:creationId xmlns:p14="http://schemas.microsoft.com/office/powerpoint/2010/main" val="39415542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GB" dirty="0" smtClean="0"/>
              <a:t>The rising costs of access to digital scholarly resources, such as journals and databases, are placing great pressure on library budgets in a time of growing global austerity. Restrictive license terms limit what can be done with resources that can be acquired. Where alternative delivery mechanisms exist, such as through Open Access, they are being co-opted by large academic publishers who undermine the benefits of these new systems through embargos and double-dipping. In the commercial sector, large technology and media companies direct the eBook market in such a way that prevents libraries from buying eBooks, and users from owning titles they have paid for.</a:t>
            </a:r>
            <a:endParaRPr lang="nb-NO" dirty="0" smtClean="0"/>
          </a:p>
          <a:p>
            <a:r>
              <a:rPr lang="en-GB" dirty="0" smtClean="0"/>
              <a:t> </a:t>
            </a:r>
            <a:endParaRPr lang="nb-NO" dirty="0" smtClean="0"/>
          </a:p>
          <a:p>
            <a:r>
              <a:rPr lang="en-GB" dirty="0" smtClean="0"/>
              <a:t>Legislative frameworks which in many states used to support libraries’ public interest functions as providers and preservers of information for all members of society are less and less effective. For example, out of date provisions governing copyright cannot facilitate preservation activities in the digital age, nor can they take advantage of the Internet’s global nature by sharing information across borders. Where new legislation is being crafted library users are often negatively impacted, as laws designed to prevent terrorism increase surveillance of information seeking and undermine individuals’ freedom of expression online, while open government remains more a goal than a reality. Many countries of course still lack basic library laws.</a:t>
            </a:r>
            <a:endParaRPr lang="nb-NO" dirty="0" smtClean="0"/>
          </a:p>
          <a:p>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9</a:t>
            </a:fld>
            <a:endParaRPr lang="nb-NO"/>
          </a:p>
        </p:txBody>
      </p:sp>
    </p:spTree>
    <p:extLst>
      <p:ext uri="{BB962C8B-B14F-4D97-AF65-F5344CB8AC3E}">
        <p14:creationId xmlns:p14="http://schemas.microsoft.com/office/powerpoint/2010/main" val="2995455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Less </a:t>
            </a:r>
            <a:r>
              <a:rPr lang="nb-NO" dirty="0" err="1" smtClean="0"/>
              <a:t>access</a:t>
            </a:r>
            <a:r>
              <a:rPr lang="nb-NO" dirty="0" smtClean="0"/>
              <a:t> </a:t>
            </a:r>
            <a:r>
              <a:rPr lang="nb-NO" dirty="0" err="1" smtClean="0"/>
              <a:t>despite</a:t>
            </a:r>
            <a:r>
              <a:rPr lang="nb-NO" dirty="0" smtClean="0"/>
              <a:t> more info</a:t>
            </a:r>
            <a:r>
              <a:rPr lang="nb-NO" baseline="0" dirty="0" smtClean="0"/>
              <a:t> </a:t>
            </a:r>
            <a:r>
              <a:rPr lang="nb-NO" baseline="0" dirty="0" err="1" smtClean="0"/>
              <a:t>available</a:t>
            </a:r>
            <a:r>
              <a:rPr lang="nb-NO" baseline="0" dirty="0" smtClean="0"/>
              <a:t> and </a:t>
            </a:r>
            <a:r>
              <a:rPr lang="nb-NO" baseline="0" dirty="0" err="1" smtClean="0"/>
              <a:t>thar</a:t>
            </a:r>
            <a:r>
              <a:rPr lang="nb-NO" baseline="0" dirty="0" smtClean="0"/>
              <a:t> </a:t>
            </a:r>
            <a:r>
              <a:rPr lang="nb-NO" baseline="0" dirty="0" err="1" smtClean="0"/>
              <a:t>researchers</a:t>
            </a:r>
            <a:r>
              <a:rPr lang="nb-NO" baseline="0" dirty="0" smtClean="0"/>
              <a:t> do a lot </a:t>
            </a:r>
            <a:r>
              <a:rPr lang="nb-NO" baseline="0" dirty="0" err="1" smtClean="0"/>
              <a:t>of</a:t>
            </a:r>
            <a:r>
              <a:rPr lang="nb-NO" baseline="0" dirty="0" smtClean="0"/>
              <a:t> </a:t>
            </a:r>
            <a:r>
              <a:rPr lang="nb-NO" baseline="0" dirty="0" err="1" smtClean="0"/>
              <a:t>the</a:t>
            </a:r>
            <a:r>
              <a:rPr lang="nb-NO" baseline="0" dirty="0" smtClean="0"/>
              <a:t> </a:t>
            </a:r>
            <a:r>
              <a:rPr lang="nb-NO" baseline="0" dirty="0" err="1" smtClean="0"/>
              <a:t>publishing</a:t>
            </a:r>
            <a:r>
              <a:rPr lang="nb-NO" baseline="0" dirty="0" smtClean="0"/>
              <a:t> </a:t>
            </a:r>
            <a:r>
              <a:rPr lang="nb-NO" baseline="0" dirty="0" err="1" smtClean="0"/>
              <a:t>work</a:t>
            </a:r>
            <a:r>
              <a:rPr lang="nb-NO"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smtClean="0"/>
              <a:t>Access is </a:t>
            </a:r>
            <a:r>
              <a:rPr lang="nb-NO" dirty="0" err="1" smtClean="0"/>
              <a:t>cut</a:t>
            </a:r>
            <a:r>
              <a:rPr lang="nb-NO" dirty="0" smtClean="0"/>
              <a:t> </a:t>
            </a:r>
            <a:r>
              <a:rPr lang="nb-NO" dirty="0" err="1" smtClean="0"/>
              <a:t>out</a:t>
            </a:r>
            <a:r>
              <a:rPr lang="nb-NO" dirty="0" smtClean="0"/>
              <a:t> </a:t>
            </a:r>
            <a:r>
              <a:rPr lang="nb-NO" dirty="0" err="1" smtClean="0"/>
              <a:t>the</a:t>
            </a:r>
            <a:r>
              <a:rPr lang="nb-NO" baseline="0" dirty="0" smtClean="0"/>
              <a:t> </a:t>
            </a:r>
            <a:r>
              <a:rPr lang="nb-NO" baseline="0" dirty="0" err="1" smtClean="0"/>
              <a:t>minute</a:t>
            </a:r>
            <a:r>
              <a:rPr lang="nb-NO" baseline="0" dirty="0" smtClean="0"/>
              <a:t> </a:t>
            </a:r>
            <a:r>
              <a:rPr lang="nb-NO" baseline="0" dirty="0" err="1" smtClean="0"/>
              <a:t>one</a:t>
            </a:r>
            <a:r>
              <a:rPr lang="nb-NO" baseline="0" dirty="0" smtClean="0"/>
              <a:t> </a:t>
            </a:r>
            <a:r>
              <a:rPr lang="nb-NO" baseline="0" dirty="0" err="1" smtClean="0"/>
              <a:t>leaves</a:t>
            </a:r>
            <a:r>
              <a:rPr lang="nb-NO" baseline="0" dirty="0" smtClean="0"/>
              <a:t> </a:t>
            </a:r>
            <a:r>
              <a:rPr lang="nb-NO" baseline="0" dirty="0" err="1" smtClean="0"/>
              <a:t>university</a:t>
            </a:r>
            <a:r>
              <a:rPr lang="nb-NO"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err="1" smtClean="0"/>
              <a:t>Academic</a:t>
            </a:r>
            <a:r>
              <a:rPr lang="nb-NO" dirty="0" smtClean="0"/>
              <a:t> </a:t>
            </a:r>
            <a:r>
              <a:rPr lang="nb-NO" dirty="0" err="1" smtClean="0"/>
              <a:t>libraries</a:t>
            </a:r>
            <a:r>
              <a:rPr lang="nb-NO" dirty="0" smtClean="0"/>
              <a:t> </a:t>
            </a:r>
            <a:r>
              <a:rPr lang="nb-NO" dirty="0" err="1" smtClean="0"/>
              <a:t>cannot</a:t>
            </a:r>
            <a:r>
              <a:rPr lang="nb-NO" dirty="0" smtClean="0"/>
              <a:t> </a:t>
            </a:r>
            <a:r>
              <a:rPr lang="nb-NO" dirty="0" err="1" smtClean="0"/>
              <a:t>open</a:t>
            </a:r>
            <a:r>
              <a:rPr lang="nb-NO" dirty="0" smtClean="0"/>
              <a:t> for </a:t>
            </a:r>
            <a:r>
              <a:rPr lang="nb-NO" dirty="0" err="1" smtClean="0"/>
              <a:t>access</a:t>
            </a:r>
            <a:r>
              <a:rPr lang="nb-NO" dirty="0" smtClean="0"/>
              <a:t>. </a:t>
            </a:r>
            <a:r>
              <a:rPr lang="nb-NO" dirty="0" err="1" smtClean="0"/>
              <a:t>They</a:t>
            </a:r>
            <a:r>
              <a:rPr lang="nb-NO" dirty="0" smtClean="0"/>
              <a:t> </a:t>
            </a:r>
            <a:r>
              <a:rPr lang="nb-NO" dirty="0" err="1" smtClean="0"/>
              <a:t>cannot</a:t>
            </a:r>
            <a:r>
              <a:rPr lang="nb-NO" dirty="0" smtClean="0"/>
              <a:t> </a:t>
            </a:r>
            <a:r>
              <a:rPr lang="nb-NO" dirty="0" err="1" smtClean="0"/>
              <a:t>afford</a:t>
            </a:r>
            <a:r>
              <a:rPr lang="nb-NO" dirty="0" smtClean="0"/>
              <a:t> </a:t>
            </a:r>
            <a:r>
              <a:rPr lang="nb-NO" dirty="0" err="1" smtClean="0"/>
              <a:t>licenses</a:t>
            </a:r>
            <a:r>
              <a:rPr lang="nb-NO" dirty="0" smtClean="0"/>
              <a:t>. </a:t>
            </a:r>
            <a:endParaRPr lang="nb-NO" dirty="0" smtClean="0">
              <a:solidFill>
                <a:srgbClr val="FF0000"/>
              </a:solidFill>
            </a:endParaRPr>
          </a:p>
          <a:p>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10</a:t>
            </a:fld>
            <a:endParaRPr lang="nb-NO"/>
          </a:p>
        </p:txBody>
      </p:sp>
    </p:spTree>
    <p:extLst>
      <p:ext uri="{BB962C8B-B14F-4D97-AF65-F5344CB8AC3E}">
        <p14:creationId xmlns:p14="http://schemas.microsoft.com/office/powerpoint/2010/main" val="1125099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In Norway – OA </a:t>
            </a:r>
            <a:r>
              <a:rPr lang="nb-NO" dirty="0" err="1" smtClean="0"/>
              <a:t>requirements</a:t>
            </a:r>
            <a:endParaRPr lang="nb-NO" dirty="0"/>
          </a:p>
        </p:txBody>
      </p:sp>
      <p:sp>
        <p:nvSpPr>
          <p:cNvPr id="4" name="Plassholder for lysbildenummer 3"/>
          <p:cNvSpPr>
            <a:spLocks noGrp="1"/>
          </p:cNvSpPr>
          <p:nvPr>
            <p:ph type="sldNum" sz="quarter" idx="10"/>
          </p:nvPr>
        </p:nvSpPr>
        <p:spPr/>
        <p:txBody>
          <a:bodyPr/>
          <a:lstStyle/>
          <a:p>
            <a:fld id="{EF8A2AF7-2D85-4421-9B02-2B5F9CC37447}" type="slidenum">
              <a:rPr lang="nb-NO" smtClean="0"/>
              <a:t>12</a:t>
            </a:fld>
            <a:endParaRPr lang="nb-NO"/>
          </a:p>
        </p:txBody>
      </p:sp>
    </p:spTree>
    <p:extLst>
      <p:ext uri="{BB962C8B-B14F-4D97-AF65-F5344CB8AC3E}">
        <p14:creationId xmlns:p14="http://schemas.microsoft.com/office/powerpoint/2010/main" val="32370636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First p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ctrTitle" hasCustomPrompt="1"/>
          </p:nvPr>
        </p:nvSpPr>
        <p:spPr>
          <a:xfrm>
            <a:off x="1115616" y="1124744"/>
            <a:ext cx="6912768" cy="2550145"/>
          </a:xfrm>
        </p:spPr>
        <p:txBody>
          <a:bodyPr lIns="0" tIns="0" rIns="0" anchor="b" anchorCtr="0">
            <a:normAutofit/>
          </a:bodyPr>
          <a:lstStyle>
            <a:lvl1pPr marL="0" algn="ctr">
              <a:lnSpc>
                <a:spcPts val="5400"/>
              </a:lnSpc>
              <a:defRPr sz="4300" b="1" i="0" u="none" cap="none">
                <a:solidFill>
                  <a:schemeClr val="tx1">
                    <a:lumMod val="75000"/>
                    <a:lumOff val="25000"/>
                  </a:schemeClr>
                </a:solidFill>
                <a:latin typeface="+mj-lt"/>
              </a:defRPr>
            </a:lvl1pPr>
          </a:lstStyle>
          <a:p>
            <a:r>
              <a:rPr lang="nb-NO" dirty="0" err="1" smtClean="0"/>
              <a:t>Click</a:t>
            </a:r>
            <a:r>
              <a:rPr lang="nb-NO" dirty="0" smtClean="0"/>
              <a:t> to </a:t>
            </a:r>
            <a:r>
              <a:rPr lang="nb-NO" dirty="0" err="1" smtClean="0"/>
              <a:t>add</a:t>
            </a:r>
            <a:r>
              <a:rPr lang="nb-NO" dirty="0" smtClean="0"/>
              <a:t> </a:t>
            </a:r>
            <a:r>
              <a:rPr lang="nb-NO" dirty="0" err="1" smtClean="0"/>
              <a:t>title</a:t>
            </a:r>
            <a:endParaRPr lang="nb-NO" dirty="0"/>
          </a:p>
        </p:txBody>
      </p:sp>
      <p:sp>
        <p:nvSpPr>
          <p:cNvPr id="3" name="Undertittel 2"/>
          <p:cNvSpPr>
            <a:spLocks noGrp="1"/>
          </p:cNvSpPr>
          <p:nvPr>
            <p:ph type="subTitle" idx="1" hasCustomPrompt="1"/>
          </p:nvPr>
        </p:nvSpPr>
        <p:spPr>
          <a:xfrm>
            <a:off x="1115616" y="4196680"/>
            <a:ext cx="6912768" cy="1032520"/>
          </a:xfrm>
        </p:spPr>
        <p:txBody>
          <a:bodyPr lIns="0" tIns="0" rIns="0" bIns="0">
            <a:noAutofit/>
          </a:bodyPr>
          <a:lstStyle>
            <a:lvl1pPr marL="0" indent="0" algn="ctr">
              <a:spcBef>
                <a:spcPts val="0"/>
              </a:spcBef>
              <a:buNone/>
              <a:defRPr sz="2600" baseline="0">
                <a:solidFill>
                  <a:schemeClr val="bg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dirty="0" err="1" smtClean="0"/>
              <a:t>Click</a:t>
            </a:r>
            <a:r>
              <a:rPr lang="nb-NO" dirty="0" smtClean="0"/>
              <a:t> to </a:t>
            </a:r>
            <a:r>
              <a:rPr lang="nb-NO" dirty="0" err="1" smtClean="0"/>
              <a:t>add</a:t>
            </a:r>
            <a:r>
              <a:rPr lang="nb-NO" dirty="0" smtClean="0"/>
              <a:t> </a:t>
            </a:r>
            <a:r>
              <a:rPr lang="nb-NO" dirty="0" err="1" smtClean="0"/>
              <a:t>subtitle</a:t>
            </a:r>
            <a:endParaRPr lang="nb-NO" dirty="0"/>
          </a:p>
        </p:txBody>
      </p:sp>
      <p:pic>
        <p:nvPicPr>
          <p:cNvPr id="9" name="Bild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634116" y="5589240"/>
            <a:ext cx="3898324" cy="742538"/>
          </a:xfrm>
          <a:prstGeom prst="rect">
            <a:avLst/>
          </a:prstGeom>
        </p:spPr>
      </p:pic>
    </p:spTree>
    <p:extLst>
      <p:ext uri="{BB962C8B-B14F-4D97-AF65-F5344CB8AC3E}">
        <p14:creationId xmlns:p14="http://schemas.microsoft.com/office/powerpoint/2010/main" val="178299811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introduction and text">
    <p:spTree>
      <p:nvGrpSpPr>
        <p:cNvPr id="1" name=""/>
        <p:cNvGrpSpPr/>
        <p:nvPr/>
      </p:nvGrpSpPr>
      <p:grpSpPr>
        <a:xfrm>
          <a:off x="0" y="0"/>
          <a:ext cx="0" cy="0"/>
          <a:chOff x="0" y="0"/>
          <a:chExt cx="0" cy="0"/>
        </a:xfrm>
      </p:grpSpPr>
      <p:sp>
        <p:nvSpPr>
          <p:cNvPr id="3" name="Plassholder for innhold 2"/>
          <p:cNvSpPr>
            <a:spLocks noGrp="1"/>
          </p:cNvSpPr>
          <p:nvPr>
            <p:ph idx="1" hasCustomPrompt="1"/>
          </p:nvPr>
        </p:nvSpPr>
        <p:spPr>
          <a:xfrm>
            <a:off x="3575050" y="1883965"/>
            <a:ext cx="4813374" cy="3888000"/>
          </a:xfrm>
        </p:spPr>
        <p:txBody>
          <a:bodyPr/>
          <a:lstStyle>
            <a:lvl1pPr>
              <a:defRPr sz="26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nb-NO" dirty="0" err="1" smtClean="0"/>
              <a:t>Click</a:t>
            </a:r>
            <a:r>
              <a:rPr lang="nb-NO" dirty="0" smtClean="0"/>
              <a:t> to </a:t>
            </a:r>
            <a:r>
              <a:rPr lang="nb-NO" dirty="0" err="1" smtClean="0"/>
              <a:t>add</a:t>
            </a:r>
            <a:r>
              <a:rPr lang="nb-NO" dirty="0" smtClean="0"/>
              <a:t> </a:t>
            </a:r>
            <a:r>
              <a:rPr lang="nb-NO" dirty="0" err="1" smtClean="0"/>
              <a:t>text</a:t>
            </a:r>
            <a:endParaRPr lang="nb-NO" dirty="0" smtClean="0"/>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p:txBody>
      </p:sp>
      <p:sp>
        <p:nvSpPr>
          <p:cNvPr id="4" name="Plassholder for tekst 3"/>
          <p:cNvSpPr>
            <a:spLocks noGrp="1"/>
          </p:cNvSpPr>
          <p:nvPr>
            <p:ph type="body" sz="half" idx="2" hasCustomPrompt="1"/>
          </p:nvPr>
        </p:nvSpPr>
        <p:spPr>
          <a:xfrm>
            <a:off x="1022920" y="1883965"/>
            <a:ext cx="2360241" cy="3888000"/>
          </a:xfrm>
        </p:spPr>
        <p:txBody>
          <a:bodyPr>
            <a:normAutofit/>
          </a:bodyPr>
          <a:lstStyle>
            <a:lvl1pPr marL="0" indent="0">
              <a:buNone/>
              <a:defRPr sz="26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err="1" smtClean="0"/>
              <a:t>Click</a:t>
            </a:r>
            <a:r>
              <a:rPr lang="nb-NO" dirty="0" smtClean="0"/>
              <a:t> to </a:t>
            </a:r>
            <a:r>
              <a:rPr lang="nb-NO" dirty="0" err="1" smtClean="0"/>
              <a:t>add</a:t>
            </a:r>
            <a:r>
              <a:rPr lang="nb-NO" dirty="0" smtClean="0"/>
              <a:t> </a:t>
            </a:r>
            <a:r>
              <a:rPr lang="nb-NO" dirty="0" err="1" smtClean="0"/>
              <a:t>text</a:t>
            </a:r>
            <a:endParaRPr lang="nb-NO" dirty="0" smtClean="0"/>
          </a:p>
        </p:txBody>
      </p:sp>
      <p:sp>
        <p:nvSpPr>
          <p:cNvPr id="10" name="Plassholder for bunntekst 4"/>
          <p:cNvSpPr>
            <a:spLocks noGrp="1"/>
          </p:cNvSpPr>
          <p:nvPr>
            <p:ph type="ftr" sz="quarter" idx="3"/>
          </p:nvPr>
        </p:nvSpPr>
        <p:spPr>
          <a:xfrm>
            <a:off x="4240552" y="6381328"/>
            <a:ext cx="4435904" cy="216024"/>
          </a:xfrm>
          <a:prstGeom prst="rect">
            <a:avLst/>
          </a:prstGeom>
        </p:spPr>
        <p:txBody>
          <a:bodyPr lIns="0" tIns="0" rIns="0" bIns="0"/>
          <a:lstStyle>
            <a:lvl1pPr algn="r">
              <a:defRPr sz="1200" cap="all" baseline="0">
                <a:solidFill>
                  <a:schemeClr val="bg1">
                    <a:lumMod val="65000"/>
                  </a:schemeClr>
                </a:solidFill>
                <a:latin typeface="Adobe Garamond Pro" pitchFamily="18" charset="0"/>
              </a:defRPr>
            </a:lvl1pPr>
          </a:lstStyle>
          <a:p>
            <a:r>
              <a:rPr lang="nb-NO" smtClean="0"/>
              <a:t>University of Bergen</a:t>
            </a:r>
            <a:endParaRPr lang="nb-NO" dirty="0"/>
          </a:p>
        </p:txBody>
      </p:sp>
      <p:sp>
        <p:nvSpPr>
          <p:cNvPr id="13" name="Tittel 1"/>
          <p:cNvSpPr>
            <a:spLocks noGrp="1"/>
          </p:cNvSpPr>
          <p:nvPr>
            <p:ph type="title" hasCustomPrompt="1"/>
          </p:nvPr>
        </p:nvSpPr>
        <p:spPr>
          <a:xfrm>
            <a:off x="1022920" y="1015007"/>
            <a:ext cx="7365504" cy="652934"/>
          </a:xfrm>
        </p:spPr>
        <p:txBody>
          <a:bodyPr/>
          <a:lstStyle>
            <a:lvl1pPr>
              <a:lnSpc>
                <a:spcPts val="4320"/>
              </a:lnSpc>
              <a:defRPr/>
            </a:lvl1pPr>
          </a:lstStyle>
          <a:p>
            <a:r>
              <a:rPr lang="nb-NO" dirty="0" err="1" smtClean="0"/>
              <a:t>Click</a:t>
            </a:r>
            <a:r>
              <a:rPr lang="nb-NO" dirty="0" smtClean="0"/>
              <a:t> to </a:t>
            </a:r>
            <a:r>
              <a:rPr lang="nb-NO" dirty="0" err="1" smtClean="0"/>
              <a:t>add</a:t>
            </a:r>
            <a:r>
              <a:rPr lang="nb-NO" dirty="0" smtClean="0"/>
              <a:t> </a:t>
            </a:r>
            <a:r>
              <a:rPr lang="nb-NO" dirty="0" err="1" smtClean="0"/>
              <a:t>title</a:t>
            </a:r>
            <a:endParaRPr lang="nb-NO" dirty="0"/>
          </a:p>
        </p:txBody>
      </p:sp>
      <p:sp>
        <p:nvSpPr>
          <p:cNvPr id="11" name="Plassholder for dato 3"/>
          <p:cNvSpPr>
            <a:spLocks noGrp="1"/>
          </p:cNvSpPr>
          <p:nvPr>
            <p:ph type="dt" sz="half" idx="10"/>
          </p:nvPr>
        </p:nvSpPr>
        <p:spPr>
          <a:xfrm>
            <a:off x="467544" y="6381328"/>
            <a:ext cx="936104" cy="216024"/>
          </a:xfrm>
          <a:prstGeom prst="rect">
            <a:avLst/>
          </a:prstGeom>
        </p:spPr>
        <p:txBody>
          <a:bodyPr vert="horz" lIns="0" tIns="0" rIns="0" bIns="0" rtlCol="0" anchor="t" anchorCtr="0"/>
          <a:lstStyle>
            <a:lvl1pPr algn="l">
              <a:defRPr sz="1200">
                <a:solidFill>
                  <a:schemeClr val="bg1">
                    <a:lumMod val="65000"/>
                  </a:schemeClr>
                </a:solidFill>
                <a:latin typeface="Adobe Garamond Pro"/>
              </a:defRPr>
            </a:lvl1pPr>
          </a:lstStyle>
          <a:p>
            <a:fld id="{23A77EB1-EA38-D443-B620-FD1846C2C6D9}" type="datetime1">
              <a:rPr lang="x-none" smtClean="0"/>
              <a:t>08.06.16</a:t>
            </a:fld>
            <a:endParaRPr lang="nb-NO" dirty="0"/>
          </a:p>
        </p:txBody>
      </p:sp>
      <p:sp>
        <p:nvSpPr>
          <p:cNvPr id="12" name="Plassholder for lysbildenummer 5"/>
          <p:cNvSpPr>
            <a:spLocks noGrp="1"/>
          </p:cNvSpPr>
          <p:nvPr>
            <p:ph type="sldNum" sz="quarter" idx="4"/>
          </p:nvPr>
        </p:nvSpPr>
        <p:spPr>
          <a:xfrm>
            <a:off x="1702418" y="6381328"/>
            <a:ext cx="709342" cy="216024"/>
          </a:xfrm>
          <a:prstGeom prst="rect">
            <a:avLst/>
          </a:prstGeom>
        </p:spPr>
        <p:txBody>
          <a:bodyPr vert="horz" lIns="0" tIns="0" rIns="0" bIns="0" rtlCol="0" anchor="t" anchorCtr="0"/>
          <a:lstStyle>
            <a:lvl1pPr algn="l">
              <a:defRPr sz="1200" cap="all">
                <a:solidFill>
                  <a:schemeClr val="bg1">
                    <a:lumMod val="65000"/>
                  </a:schemeClr>
                </a:solidFill>
                <a:latin typeface="Adobe Garamond Pro"/>
              </a:defRPr>
            </a:lvl1pPr>
          </a:lstStyle>
          <a:p>
            <a:r>
              <a:rPr lang="nb-NO" dirty="0" smtClean="0"/>
              <a:t>Side </a:t>
            </a:r>
            <a:fld id="{06C54713-27B5-4268-B680-29C9FB350413}" type="slidenum">
              <a:rPr lang="nb-NO" smtClean="0"/>
              <a:pPr/>
              <a:t>‹#›</a:t>
            </a:fld>
            <a:endParaRPr lang="nb-NO" dirty="0"/>
          </a:p>
        </p:txBody>
      </p:sp>
    </p:spTree>
    <p:extLst>
      <p:ext uri="{BB962C8B-B14F-4D97-AF65-F5344CB8AC3E}">
        <p14:creationId xmlns:p14="http://schemas.microsoft.com/office/powerpoint/2010/main" val="12591058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nd tex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022920" y="4653136"/>
            <a:ext cx="7365504" cy="566738"/>
          </a:xfrm>
        </p:spPr>
        <p:txBody>
          <a:bodyPr anchor="b">
            <a:normAutofit/>
          </a:bodyPr>
          <a:lstStyle>
            <a:lvl1pPr algn="l">
              <a:lnSpc>
                <a:spcPts val="3600"/>
              </a:lnSpc>
              <a:defRPr sz="3000" b="1" i="0">
                <a:solidFill>
                  <a:srgbClr val="E54F46"/>
                </a:solidFill>
              </a:defRPr>
            </a:lvl1pPr>
          </a:lstStyle>
          <a:p>
            <a:r>
              <a:rPr lang="nb-NO" dirty="0" err="1" smtClean="0"/>
              <a:t>Click</a:t>
            </a:r>
            <a:r>
              <a:rPr lang="nb-NO" dirty="0" smtClean="0"/>
              <a:t> to </a:t>
            </a:r>
            <a:r>
              <a:rPr lang="nb-NO" dirty="0" err="1" smtClean="0"/>
              <a:t>add</a:t>
            </a:r>
            <a:r>
              <a:rPr lang="nb-NO" dirty="0" smtClean="0"/>
              <a:t> </a:t>
            </a:r>
            <a:r>
              <a:rPr lang="nb-NO" dirty="0" err="1" smtClean="0"/>
              <a:t>title</a:t>
            </a:r>
            <a:endParaRPr lang="nb-NO" dirty="0"/>
          </a:p>
        </p:txBody>
      </p:sp>
      <p:sp>
        <p:nvSpPr>
          <p:cNvPr id="3" name="Plassholder for bilde 2"/>
          <p:cNvSpPr>
            <a:spLocks noGrp="1"/>
          </p:cNvSpPr>
          <p:nvPr>
            <p:ph type="pic" idx="1"/>
          </p:nvPr>
        </p:nvSpPr>
        <p:spPr>
          <a:xfrm>
            <a:off x="1022920" y="908720"/>
            <a:ext cx="7380000" cy="3680321"/>
          </a:xfrm>
        </p:spPr>
        <p:txBody>
          <a:bodyPr>
            <a:normAutofit/>
          </a:bodyPr>
          <a:lstStyle>
            <a:lvl1pPr marL="0" indent="0">
              <a:buNone/>
              <a:defRPr sz="1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b-NO" smtClean="0"/>
              <a:t>Dra bildet til plassholderen eller klikk ikonet for å legge til</a:t>
            </a:r>
            <a:endParaRPr lang="nb-NO" dirty="0"/>
          </a:p>
        </p:txBody>
      </p:sp>
      <p:sp>
        <p:nvSpPr>
          <p:cNvPr id="4" name="Plassholder for tekst 3"/>
          <p:cNvSpPr>
            <a:spLocks noGrp="1"/>
          </p:cNvSpPr>
          <p:nvPr>
            <p:ph type="body" sz="half" idx="2" hasCustomPrompt="1"/>
          </p:nvPr>
        </p:nvSpPr>
        <p:spPr>
          <a:xfrm>
            <a:off x="1022920" y="5301208"/>
            <a:ext cx="7380000" cy="804862"/>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dirty="0" err="1" smtClean="0"/>
              <a:t>Click</a:t>
            </a:r>
            <a:r>
              <a:rPr lang="nb-NO" dirty="0" smtClean="0"/>
              <a:t> to </a:t>
            </a:r>
            <a:r>
              <a:rPr lang="nb-NO" dirty="0" err="1" smtClean="0"/>
              <a:t>add</a:t>
            </a:r>
            <a:r>
              <a:rPr lang="nb-NO" dirty="0" smtClean="0"/>
              <a:t> </a:t>
            </a:r>
            <a:r>
              <a:rPr lang="nb-NO" dirty="0" err="1" smtClean="0"/>
              <a:t>text</a:t>
            </a:r>
            <a:endParaRPr lang="nb-NO" dirty="0" smtClean="0"/>
          </a:p>
        </p:txBody>
      </p:sp>
      <p:sp>
        <p:nvSpPr>
          <p:cNvPr id="10" name="Plassholder for bunntekst 4"/>
          <p:cNvSpPr>
            <a:spLocks noGrp="1"/>
          </p:cNvSpPr>
          <p:nvPr>
            <p:ph type="ftr" sz="quarter" idx="3"/>
          </p:nvPr>
        </p:nvSpPr>
        <p:spPr>
          <a:xfrm>
            <a:off x="4240552" y="6381328"/>
            <a:ext cx="4435904" cy="216024"/>
          </a:xfrm>
          <a:prstGeom prst="rect">
            <a:avLst/>
          </a:prstGeom>
        </p:spPr>
        <p:txBody>
          <a:bodyPr lIns="0" tIns="0" rIns="0" bIns="0"/>
          <a:lstStyle>
            <a:lvl1pPr algn="r">
              <a:defRPr sz="1200" cap="all" baseline="0">
                <a:solidFill>
                  <a:schemeClr val="bg1">
                    <a:lumMod val="65000"/>
                  </a:schemeClr>
                </a:solidFill>
                <a:latin typeface="Adobe Garamond Pro" pitchFamily="18" charset="0"/>
              </a:defRPr>
            </a:lvl1pPr>
          </a:lstStyle>
          <a:p>
            <a:r>
              <a:rPr lang="nb-NO" smtClean="0"/>
              <a:t>University of Bergen</a:t>
            </a:r>
            <a:endParaRPr lang="nb-NO" dirty="0"/>
          </a:p>
        </p:txBody>
      </p:sp>
      <p:sp>
        <p:nvSpPr>
          <p:cNvPr id="11" name="Plassholder for dato 3"/>
          <p:cNvSpPr>
            <a:spLocks noGrp="1"/>
          </p:cNvSpPr>
          <p:nvPr>
            <p:ph type="dt" sz="half" idx="10"/>
          </p:nvPr>
        </p:nvSpPr>
        <p:spPr>
          <a:xfrm>
            <a:off x="467544" y="6381328"/>
            <a:ext cx="936104" cy="216024"/>
          </a:xfrm>
          <a:prstGeom prst="rect">
            <a:avLst/>
          </a:prstGeom>
        </p:spPr>
        <p:txBody>
          <a:bodyPr vert="horz" lIns="0" tIns="0" rIns="0" bIns="0" rtlCol="0" anchor="t" anchorCtr="0"/>
          <a:lstStyle>
            <a:lvl1pPr algn="l">
              <a:defRPr sz="1200">
                <a:solidFill>
                  <a:schemeClr val="bg1">
                    <a:lumMod val="65000"/>
                  </a:schemeClr>
                </a:solidFill>
                <a:latin typeface="Adobe Garamond Pro"/>
              </a:defRPr>
            </a:lvl1pPr>
          </a:lstStyle>
          <a:p>
            <a:fld id="{491DE456-9C89-7E4C-A67D-06EA2CB36E0F}" type="datetime1">
              <a:rPr lang="x-none" smtClean="0"/>
              <a:t>08.06.16</a:t>
            </a:fld>
            <a:endParaRPr lang="nb-NO" dirty="0"/>
          </a:p>
        </p:txBody>
      </p:sp>
      <p:sp>
        <p:nvSpPr>
          <p:cNvPr id="12" name="Plassholder for lysbildenummer 5"/>
          <p:cNvSpPr>
            <a:spLocks noGrp="1"/>
          </p:cNvSpPr>
          <p:nvPr>
            <p:ph type="sldNum" sz="quarter" idx="4"/>
          </p:nvPr>
        </p:nvSpPr>
        <p:spPr>
          <a:xfrm>
            <a:off x="1702418" y="6381328"/>
            <a:ext cx="709342" cy="216024"/>
          </a:xfrm>
          <a:prstGeom prst="rect">
            <a:avLst/>
          </a:prstGeom>
        </p:spPr>
        <p:txBody>
          <a:bodyPr vert="horz" lIns="0" tIns="0" rIns="0" bIns="0" rtlCol="0" anchor="t" anchorCtr="0"/>
          <a:lstStyle>
            <a:lvl1pPr algn="l">
              <a:defRPr sz="1200" cap="all">
                <a:solidFill>
                  <a:schemeClr val="bg1">
                    <a:lumMod val="65000"/>
                  </a:schemeClr>
                </a:solidFill>
                <a:latin typeface="Adobe Garamond Pro"/>
              </a:defRPr>
            </a:lvl1pPr>
          </a:lstStyle>
          <a:p>
            <a:r>
              <a:rPr lang="nb-NO" dirty="0" smtClean="0"/>
              <a:t>Side </a:t>
            </a:r>
            <a:fld id="{06C54713-27B5-4268-B680-29C9FB350413}" type="slidenum">
              <a:rPr lang="nb-NO" smtClean="0"/>
              <a:pPr/>
              <a:t>‹#›</a:t>
            </a:fld>
            <a:endParaRPr lang="nb-NO" dirty="0"/>
          </a:p>
        </p:txBody>
      </p:sp>
    </p:spTree>
    <p:extLst>
      <p:ext uri="{BB962C8B-B14F-4D97-AF65-F5344CB8AC3E}">
        <p14:creationId xmlns:p14="http://schemas.microsoft.com/office/powerpoint/2010/main" val="34331668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lnSpc>
                <a:spcPts val="4320"/>
              </a:lnSpc>
              <a:defRPr baseline="0"/>
            </a:lvl1pPr>
          </a:lstStyle>
          <a:p>
            <a:r>
              <a:rPr lang="nb-NO" dirty="0" err="1" smtClean="0"/>
              <a:t>Click</a:t>
            </a:r>
            <a:r>
              <a:rPr lang="nb-NO" dirty="0" smtClean="0"/>
              <a:t> to </a:t>
            </a:r>
            <a:r>
              <a:rPr lang="nb-NO" dirty="0" err="1" smtClean="0"/>
              <a:t>add</a:t>
            </a:r>
            <a:r>
              <a:rPr lang="nb-NO" dirty="0" smtClean="0"/>
              <a:t> </a:t>
            </a:r>
            <a:r>
              <a:rPr lang="nb-NO" dirty="0" err="1" smtClean="0"/>
              <a:t>text</a:t>
            </a:r>
            <a:endParaRPr lang="nb-NO" dirty="0"/>
          </a:p>
        </p:txBody>
      </p:sp>
      <p:sp>
        <p:nvSpPr>
          <p:cNvPr id="3" name="Plassholder for loddrett tekst 2"/>
          <p:cNvSpPr>
            <a:spLocks noGrp="1"/>
          </p:cNvSpPr>
          <p:nvPr>
            <p:ph type="body" orient="vert" idx="1" hasCustomPrompt="1"/>
          </p:nvPr>
        </p:nvSpPr>
        <p:spPr>
          <a:xfrm>
            <a:off x="1022920" y="1883965"/>
            <a:ext cx="7365504" cy="3888000"/>
          </a:xfrm>
        </p:spPr>
        <p:txBody>
          <a:bodyPr vert="eaVert">
            <a:normAutofit/>
          </a:bodyPr>
          <a:lstStyle>
            <a:lvl1pPr>
              <a:defRPr sz="2600"/>
            </a:lvl1pPr>
            <a:lvl2pPr>
              <a:defRPr sz="2400" baseline="0"/>
            </a:lvl2pPr>
            <a:lvl3pPr>
              <a:defRPr sz="2000"/>
            </a:lvl3pPr>
            <a:lvl4pPr>
              <a:defRPr sz="2000"/>
            </a:lvl4pPr>
            <a:lvl5pPr>
              <a:defRPr sz="2000"/>
            </a:lvl5pPr>
          </a:lstStyle>
          <a:p>
            <a:pPr lvl="0"/>
            <a:r>
              <a:rPr lang="nb-NO" dirty="0" err="1" smtClean="0"/>
              <a:t>Click</a:t>
            </a:r>
            <a:r>
              <a:rPr lang="nb-NO" dirty="0" smtClean="0"/>
              <a:t> to </a:t>
            </a:r>
            <a:r>
              <a:rPr lang="nb-NO" dirty="0" err="1" smtClean="0"/>
              <a:t>add</a:t>
            </a:r>
            <a:r>
              <a:rPr lang="nb-NO" dirty="0" smtClean="0"/>
              <a:t> </a:t>
            </a:r>
            <a:r>
              <a:rPr lang="nb-NO" dirty="0" err="1" smtClean="0"/>
              <a:t>text</a:t>
            </a:r>
            <a:endParaRPr lang="nb-NO" dirty="0" smtClean="0"/>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p:txBody>
      </p:sp>
      <p:sp>
        <p:nvSpPr>
          <p:cNvPr id="9" name="Plassholder for bunntekst 4"/>
          <p:cNvSpPr>
            <a:spLocks noGrp="1"/>
          </p:cNvSpPr>
          <p:nvPr>
            <p:ph type="ftr" sz="quarter" idx="3"/>
          </p:nvPr>
        </p:nvSpPr>
        <p:spPr>
          <a:xfrm>
            <a:off x="4240552" y="6381328"/>
            <a:ext cx="4435904" cy="216024"/>
          </a:xfrm>
          <a:prstGeom prst="rect">
            <a:avLst/>
          </a:prstGeom>
        </p:spPr>
        <p:txBody>
          <a:bodyPr lIns="0" tIns="0" rIns="0" bIns="0"/>
          <a:lstStyle>
            <a:lvl1pPr algn="r">
              <a:defRPr sz="1200" cap="all" baseline="0">
                <a:solidFill>
                  <a:schemeClr val="bg1">
                    <a:lumMod val="65000"/>
                  </a:schemeClr>
                </a:solidFill>
                <a:latin typeface="Adobe Garamond Pro" pitchFamily="18" charset="0"/>
              </a:defRPr>
            </a:lvl1pPr>
          </a:lstStyle>
          <a:p>
            <a:r>
              <a:rPr lang="nb-NO" smtClean="0"/>
              <a:t>University of Bergen</a:t>
            </a:r>
            <a:endParaRPr lang="nb-NO" dirty="0"/>
          </a:p>
        </p:txBody>
      </p:sp>
      <p:sp>
        <p:nvSpPr>
          <p:cNvPr id="10" name="Plassholder for dato 3"/>
          <p:cNvSpPr>
            <a:spLocks noGrp="1"/>
          </p:cNvSpPr>
          <p:nvPr>
            <p:ph type="dt" sz="half" idx="2"/>
          </p:nvPr>
        </p:nvSpPr>
        <p:spPr>
          <a:xfrm>
            <a:off x="467544" y="6381328"/>
            <a:ext cx="936104" cy="216024"/>
          </a:xfrm>
          <a:prstGeom prst="rect">
            <a:avLst/>
          </a:prstGeom>
        </p:spPr>
        <p:txBody>
          <a:bodyPr vert="horz" lIns="0" tIns="0" rIns="0" bIns="0" rtlCol="0" anchor="t" anchorCtr="0"/>
          <a:lstStyle>
            <a:lvl1pPr algn="l">
              <a:defRPr sz="1200">
                <a:solidFill>
                  <a:schemeClr val="bg1">
                    <a:lumMod val="65000"/>
                  </a:schemeClr>
                </a:solidFill>
                <a:latin typeface="Adobe Garamond Pro"/>
              </a:defRPr>
            </a:lvl1pPr>
          </a:lstStyle>
          <a:p>
            <a:fld id="{AF25315B-DCD2-2140-8DAD-7F115FA05D2A}" type="datetime1">
              <a:rPr lang="x-none" smtClean="0"/>
              <a:t>08.06.16</a:t>
            </a:fld>
            <a:endParaRPr lang="nb-NO" dirty="0"/>
          </a:p>
        </p:txBody>
      </p:sp>
      <p:sp>
        <p:nvSpPr>
          <p:cNvPr id="11" name="Plassholder for lysbildenummer 5"/>
          <p:cNvSpPr>
            <a:spLocks noGrp="1"/>
          </p:cNvSpPr>
          <p:nvPr>
            <p:ph type="sldNum" sz="quarter" idx="4"/>
          </p:nvPr>
        </p:nvSpPr>
        <p:spPr>
          <a:xfrm>
            <a:off x="1702418" y="6381328"/>
            <a:ext cx="709342" cy="216024"/>
          </a:xfrm>
          <a:prstGeom prst="rect">
            <a:avLst/>
          </a:prstGeom>
        </p:spPr>
        <p:txBody>
          <a:bodyPr vert="horz" lIns="0" tIns="0" rIns="0" bIns="0" rtlCol="0" anchor="t" anchorCtr="0"/>
          <a:lstStyle>
            <a:lvl1pPr algn="l">
              <a:defRPr sz="1200" cap="all">
                <a:solidFill>
                  <a:schemeClr val="bg1">
                    <a:lumMod val="65000"/>
                  </a:schemeClr>
                </a:solidFill>
                <a:latin typeface="Adobe Garamond Pro"/>
              </a:defRPr>
            </a:lvl1pPr>
          </a:lstStyle>
          <a:p>
            <a:r>
              <a:rPr lang="nb-NO" dirty="0" smtClean="0"/>
              <a:t>Side </a:t>
            </a:r>
            <a:fld id="{06C54713-27B5-4268-B680-29C9FB350413}" type="slidenum">
              <a:rPr lang="nb-NO" smtClean="0"/>
              <a:pPr/>
              <a:t>‹#›</a:t>
            </a:fld>
            <a:endParaRPr lang="nb-NO" dirty="0"/>
          </a:p>
        </p:txBody>
      </p:sp>
    </p:spTree>
    <p:extLst>
      <p:ext uri="{BB962C8B-B14F-4D97-AF65-F5344CB8AC3E}">
        <p14:creationId xmlns:p14="http://schemas.microsoft.com/office/powerpoint/2010/main" val="177427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noAutofit/>
          </a:bodyPr>
          <a:lstStyle>
            <a:lvl1pPr>
              <a:lnSpc>
                <a:spcPts val="4320"/>
              </a:lnSpc>
              <a:defRPr sz="3600" b="1" i="0">
                <a:solidFill>
                  <a:srgbClr val="E54F46"/>
                </a:solidFill>
              </a:defRPr>
            </a:lvl1pPr>
          </a:lstStyle>
          <a:p>
            <a:r>
              <a:rPr lang="nb-NO" dirty="0" err="1" smtClean="0"/>
              <a:t>Click</a:t>
            </a:r>
            <a:r>
              <a:rPr lang="nb-NO" dirty="0" smtClean="0"/>
              <a:t> to </a:t>
            </a:r>
            <a:r>
              <a:rPr lang="nb-NO" dirty="0" err="1" smtClean="0"/>
              <a:t>add</a:t>
            </a:r>
            <a:r>
              <a:rPr lang="nb-NO" dirty="0" smtClean="0"/>
              <a:t> </a:t>
            </a:r>
            <a:r>
              <a:rPr lang="nb-NO" dirty="0" err="1" smtClean="0"/>
              <a:t>title</a:t>
            </a:r>
            <a:endParaRPr lang="nb-NO" dirty="0"/>
          </a:p>
        </p:txBody>
      </p:sp>
      <p:sp>
        <p:nvSpPr>
          <p:cNvPr id="3" name="Plassholder for innhold 2"/>
          <p:cNvSpPr>
            <a:spLocks noGrp="1"/>
          </p:cNvSpPr>
          <p:nvPr>
            <p:ph idx="1" hasCustomPrompt="1"/>
          </p:nvPr>
        </p:nvSpPr>
        <p:spPr>
          <a:xfrm>
            <a:off x="1022920" y="1883965"/>
            <a:ext cx="7365504" cy="3888000"/>
          </a:xfrm>
        </p:spPr>
        <p:txBody>
          <a:bodyPr/>
          <a:lstStyle>
            <a:lvl1pPr>
              <a:defRPr sz="2600">
                <a:solidFill>
                  <a:schemeClr val="tx1">
                    <a:lumMod val="75000"/>
                    <a:lumOff val="25000"/>
                  </a:schemeClr>
                </a:solidFill>
                <a:latin typeface="+mn-lt"/>
              </a:defRPr>
            </a:lvl1pPr>
            <a:lvl2pPr>
              <a:defRPr sz="2600">
                <a:solidFill>
                  <a:schemeClr val="tx1">
                    <a:lumMod val="75000"/>
                    <a:lumOff val="25000"/>
                  </a:schemeClr>
                </a:solidFill>
                <a:latin typeface="Myriad Pro"/>
              </a:defRPr>
            </a:lvl2pPr>
            <a:lvl3pPr>
              <a:defRPr sz="2200">
                <a:solidFill>
                  <a:schemeClr val="tx1">
                    <a:lumMod val="75000"/>
                    <a:lumOff val="25000"/>
                  </a:schemeClr>
                </a:solidFill>
                <a:latin typeface="Myriad Pro"/>
              </a:defRPr>
            </a:lvl3pPr>
            <a:lvl4pPr>
              <a:defRPr sz="2200">
                <a:solidFill>
                  <a:schemeClr val="tx1">
                    <a:lumMod val="75000"/>
                    <a:lumOff val="25000"/>
                  </a:schemeClr>
                </a:solidFill>
                <a:latin typeface="Myriad Pro"/>
              </a:defRPr>
            </a:lvl4pPr>
            <a:lvl5pPr>
              <a:defRPr sz="2200">
                <a:solidFill>
                  <a:schemeClr val="tx1">
                    <a:lumMod val="75000"/>
                    <a:lumOff val="25000"/>
                  </a:schemeClr>
                </a:solidFill>
                <a:latin typeface="Myriad Pro"/>
              </a:defRPr>
            </a:lvl5pPr>
          </a:lstStyle>
          <a:p>
            <a:pPr lvl="0"/>
            <a:r>
              <a:rPr lang="nb-NO" dirty="0" err="1" smtClean="0"/>
              <a:t>Click</a:t>
            </a:r>
            <a:r>
              <a:rPr lang="nb-NO" dirty="0" smtClean="0"/>
              <a:t> to </a:t>
            </a:r>
            <a:r>
              <a:rPr lang="nb-NO" dirty="0" err="1" smtClean="0"/>
              <a:t>add</a:t>
            </a:r>
            <a:r>
              <a:rPr lang="nb-NO" dirty="0" smtClean="0"/>
              <a:t> </a:t>
            </a:r>
            <a:r>
              <a:rPr lang="nb-NO" dirty="0" err="1" smtClean="0"/>
              <a:t>text</a:t>
            </a:r>
            <a:endParaRPr lang="nb-NO" dirty="0"/>
          </a:p>
        </p:txBody>
      </p:sp>
      <p:sp>
        <p:nvSpPr>
          <p:cNvPr id="9" name="Plassholder for bunntekst 4"/>
          <p:cNvSpPr>
            <a:spLocks noGrp="1"/>
          </p:cNvSpPr>
          <p:nvPr>
            <p:ph type="ftr" sz="quarter" idx="3"/>
          </p:nvPr>
        </p:nvSpPr>
        <p:spPr>
          <a:xfrm>
            <a:off x="4240552" y="6381328"/>
            <a:ext cx="4435904" cy="216024"/>
          </a:xfrm>
          <a:prstGeom prst="rect">
            <a:avLst/>
          </a:prstGeom>
        </p:spPr>
        <p:txBody>
          <a:bodyPr lIns="0" tIns="0" rIns="0" bIns="0"/>
          <a:lstStyle>
            <a:lvl1pPr algn="r">
              <a:defRPr sz="1200" cap="all" baseline="0">
                <a:solidFill>
                  <a:schemeClr val="bg1">
                    <a:lumMod val="65000"/>
                  </a:schemeClr>
                </a:solidFill>
                <a:latin typeface="Adobe Garamond Pro" pitchFamily="18" charset="0"/>
              </a:defRPr>
            </a:lvl1pPr>
          </a:lstStyle>
          <a:p>
            <a:r>
              <a:rPr lang="nb-NO" smtClean="0"/>
              <a:t>University of Bergen</a:t>
            </a:r>
            <a:endParaRPr lang="nb-NO" dirty="0"/>
          </a:p>
        </p:txBody>
      </p:sp>
      <p:sp>
        <p:nvSpPr>
          <p:cNvPr id="10" name="Plassholder for dato 3"/>
          <p:cNvSpPr>
            <a:spLocks noGrp="1"/>
          </p:cNvSpPr>
          <p:nvPr>
            <p:ph type="dt" sz="half" idx="2"/>
          </p:nvPr>
        </p:nvSpPr>
        <p:spPr>
          <a:xfrm>
            <a:off x="467544" y="6381328"/>
            <a:ext cx="936104" cy="216024"/>
          </a:xfrm>
          <a:prstGeom prst="rect">
            <a:avLst/>
          </a:prstGeom>
        </p:spPr>
        <p:txBody>
          <a:bodyPr vert="horz" lIns="0" tIns="0" rIns="0" bIns="0" rtlCol="0" anchor="t" anchorCtr="0"/>
          <a:lstStyle>
            <a:lvl1pPr algn="l">
              <a:defRPr sz="1200">
                <a:solidFill>
                  <a:schemeClr val="bg1">
                    <a:lumMod val="65000"/>
                  </a:schemeClr>
                </a:solidFill>
                <a:latin typeface="Adobe Garamond Pro"/>
              </a:defRPr>
            </a:lvl1pPr>
          </a:lstStyle>
          <a:p>
            <a:fld id="{AF8B7127-B6F0-5E42-B8DE-5F93DAFE933C}" type="datetime1">
              <a:rPr lang="x-none" smtClean="0"/>
              <a:t>08.06.16</a:t>
            </a:fld>
            <a:endParaRPr lang="nb-NO" dirty="0"/>
          </a:p>
        </p:txBody>
      </p:sp>
      <p:sp>
        <p:nvSpPr>
          <p:cNvPr id="11" name="Plassholder for lysbildenummer 5"/>
          <p:cNvSpPr>
            <a:spLocks noGrp="1"/>
          </p:cNvSpPr>
          <p:nvPr>
            <p:ph type="sldNum" sz="quarter" idx="4"/>
          </p:nvPr>
        </p:nvSpPr>
        <p:spPr>
          <a:xfrm>
            <a:off x="1702418" y="6381328"/>
            <a:ext cx="709342" cy="216024"/>
          </a:xfrm>
          <a:prstGeom prst="rect">
            <a:avLst/>
          </a:prstGeom>
        </p:spPr>
        <p:txBody>
          <a:bodyPr vert="horz" lIns="0" tIns="0" rIns="0" bIns="0" rtlCol="0" anchor="t" anchorCtr="0"/>
          <a:lstStyle>
            <a:lvl1pPr algn="l">
              <a:defRPr sz="1200" cap="all">
                <a:solidFill>
                  <a:schemeClr val="bg1">
                    <a:lumMod val="65000"/>
                  </a:schemeClr>
                </a:solidFill>
                <a:latin typeface="Adobe Garamond Pro"/>
              </a:defRPr>
            </a:lvl1pPr>
          </a:lstStyle>
          <a:p>
            <a:r>
              <a:rPr lang="nb-NO" dirty="0" smtClean="0"/>
              <a:t>Side </a:t>
            </a:r>
            <a:fld id="{06C54713-27B5-4268-B680-29C9FB350413}" type="slidenum">
              <a:rPr lang="nb-NO" smtClean="0"/>
              <a:pPr/>
              <a:t>‹#›</a:t>
            </a:fld>
            <a:endParaRPr lang="nb-NO" dirty="0"/>
          </a:p>
        </p:txBody>
      </p:sp>
    </p:spTree>
    <p:extLst>
      <p:ext uri="{BB962C8B-B14F-4D97-AF65-F5344CB8AC3E}">
        <p14:creationId xmlns:p14="http://schemas.microsoft.com/office/powerpoint/2010/main" val="992353801"/>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p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022920" y="1119882"/>
            <a:ext cx="6584776" cy="3533254"/>
          </a:xfrm>
        </p:spPr>
        <p:txBody>
          <a:bodyPr anchor="t" anchorCtr="0">
            <a:normAutofit/>
          </a:bodyPr>
          <a:lstStyle>
            <a:lvl1pPr>
              <a:lnSpc>
                <a:spcPts val="6000"/>
              </a:lnSpc>
              <a:defRPr sz="5000" b="1" i="0" u="none" baseline="0">
                <a:solidFill>
                  <a:srgbClr val="FFFFFF"/>
                </a:solidFill>
                <a:latin typeface="+mj-lt"/>
              </a:defRPr>
            </a:lvl1pPr>
          </a:lstStyle>
          <a:p>
            <a:r>
              <a:rPr lang="nb-NO" dirty="0" err="1" smtClean="0"/>
              <a:t>Click</a:t>
            </a:r>
            <a:r>
              <a:rPr lang="nb-NO" dirty="0" smtClean="0"/>
              <a:t> to </a:t>
            </a:r>
            <a:r>
              <a:rPr lang="nb-NO" dirty="0" err="1" smtClean="0"/>
              <a:t>add</a:t>
            </a:r>
            <a:r>
              <a:rPr lang="nb-NO" dirty="0" smtClean="0"/>
              <a:t> </a:t>
            </a:r>
            <a:r>
              <a:rPr lang="nb-NO" dirty="0" err="1" smtClean="0"/>
              <a:t>text</a:t>
            </a:r>
            <a:endParaRPr lang="nb-NO" dirty="0"/>
          </a:p>
        </p:txBody>
      </p:sp>
    </p:spTree>
    <p:extLst>
      <p:ext uri="{BB962C8B-B14F-4D97-AF65-F5344CB8AC3E}">
        <p14:creationId xmlns:p14="http://schemas.microsoft.com/office/powerpoint/2010/main" val="30210973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Last pag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5" name="Plassholder for bunntekst 4"/>
          <p:cNvSpPr>
            <a:spLocks noGrp="1"/>
          </p:cNvSpPr>
          <p:nvPr>
            <p:ph type="ftr" sz="quarter" idx="3"/>
          </p:nvPr>
        </p:nvSpPr>
        <p:spPr>
          <a:xfrm>
            <a:off x="2030012" y="4797152"/>
            <a:ext cx="5083976" cy="293117"/>
          </a:xfrm>
          <a:prstGeom prst="rect">
            <a:avLst/>
          </a:prstGeom>
        </p:spPr>
        <p:txBody>
          <a:bodyPr lIns="0" tIns="0" rIns="0" bIns="0"/>
          <a:lstStyle>
            <a:lvl1pPr algn="ctr">
              <a:defRPr sz="1600" cap="all" spc="100" baseline="0">
                <a:solidFill>
                  <a:schemeClr val="tx1">
                    <a:lumMod val="50000"/>
                    <a:lumOff val="50000"/>
                  </a:schemeClr>
                </a:solidFill>
                <a:latin typeface="Adobe Garamond Pro" pitchFamily="18" charset="0"/>
              </a:defRPr>
            </a:lvl1pPr>
          </a:lstStyle>
          <a:p>
            <a:r>
              <a:rPr lang="nb-NO" smtClean="0"/>
              <a:t>University of Bergen</a:t>
            </a:r>
            <a:endParaRPr lang="nb-NO" dirty="0"/>
          </a:p>
        </p:txBody>
      </p:sp>
    </p:spTree>
    <p:extLst>
      <p:ext uri="{BB962C8B-B14F-4D97-AF65-F5344CB8AC3E}">
        <p14:creationId xmlns:p14="http://schemas.microsoft.com/office/powerpoint/2010/main" val="25085116"/>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022920" y="1015007"/>
            <a:ext cx="7365504" cy="652934"/>
          </a:xfrm>
        </p:spPr>
        <p:txBody>
          <a:bodyPr/>
          <a:lstStyle/>
          <a:p>
            <a:r>
              <a:rPr lang="nb-NO" dirty="0" err="1" smtClean="0"/>
              <a:t>Click</a:t>
            </a:r>
            <a:r>
              <a:rPr lang="nb-NO" dirty="0" smtClean="0"/>
              <a:t> to </a:t>
            </a:r>
            <a:r>
              <a:rPr lang="nb-NO" dirty="0" err="1" smtClean="0"/>
              <a:t>add</a:t>
            </a:r>
            <a:r>
              <a:rPr lang="nb-NO" dirty="0" smtClean="0"/>
              <a:t> </a:t>
            </a:r>
            <a:r>
              <a:rPr lang="nb-NO" dirty="0" err="1" smtClean="0"/>
              <a:t>title</a:t>
            </a:r>
            <a:endParaRPr lang="nb-NO" dirty="0"/>
          </a:p>
        </p:txBody>
      </p:sp>
      <p:sp>
        <p:nvSpPr>
          <p:cNvPr id="3" name="Plassholder for innhold 2"/>
          <p:cNvSpPr>
            <a:spLocks noGrp="1"/>
          </p:cNvSpPr>
          <p:nvPr>
            <p:ph sz="half" idx="1" hasCustomPrompt="1"/>
          </p:nvPr>
        </p:nvSpPr>
        <p:spPr>
          <a:xfrm>
            <a:off x="1022920" y="1883965"/>
            <a:ext cx="3492000" cy="3888432"/>
          </a:xfrm>
        </p:spPr>
        <p:txBody>
          <a:bodyPr/>
          <a:lstStyle>
            <a:lvl1pPr>
              <a:defRPr sz="26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dirty="0" err="1" smtClean="0"/>
              <a:t>Click</a:t>
            </a:r>
            <a:r>
              <a:rPr lang="nb-NO" dirty="0" smtClean="0"/>
              <a:t> to </a:t>
            </a:r>
            <a:r>
              <a:rPr lang="nb-NO" dirty="0" err="1" smtClean="0"/>
              <a:t>add</a:t>
            </a:r>
            <a:r>
              <a:rPr lang="nb-NO" dirty="0" smtClean="0"/>
              <a:t> </a:t>
            </a:r>
            <a:r>
              <a:rPr lang="nb-NO" dirty="0" err="1" smtClean="0"/>
              <a:t>text</a:t>
            </a:r>
            <a:endParaRPr lang="nb-NO" dirty="0" smtClean="0"/>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p:txBody>
      </p:sp>
      <p:sp>
        <p:nvSpPr>
          <p:cNvPr id="4" name="Plassholder for innhold 3"/>
          <p:cNvSpPr>
            <a:spLocks noGrp="1"/>
          </p:cNvSpPr>
          <p:nvPr>
            <p:ph sz="half" idx="2" hasCustomPrompt="1"/>
          </p:nvPr>
        </p:nvSpPr>
        <p:spPr>
          <a:xfrm>
            <a:off x="4896424" y="1883965"/>
            <a:ext cx="3492000" cy="3888432"/>
          </a:xfrm>
        </p:spPr>
        <p:txBody>
          <a:bodyPr/>
          <a:lstStyle>
            <a:lvl1pPr>
              <a:defRPr sz="2600">
                <a:solidFill>
                  <a:schemeClr val="tx1">
                    <a:lumMod val="75000"/>
                    <a:lumOff val="25000"/>
                  </a:schemeClr>
                </a:solidFill>
              </a:defRPr>
            </a:lvl1pPr>
            <a:lvl2pPr>
              <a:defRPr sz="24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dirty="0" err="1" smtClean="0"/>
              <a:t>Click</a:t>
            </a:r>
            <a:r>
              <a:rPr lang="nb-NO" dirty="0" smtClean="0"/>
              <a:t> to </a:t>
            </a:r>
            <a:r>
              <a:rPr lang="nb-NO" dirty="0" err="1" smtClean="0"/>
              <a:t>add</a:t>
            </a:r>
            <a:r>
              <a:rPr lang="nb-NO" dirty="0" smtClean="0"/>
              <a:t> </a:t>
            </a:r>
            <a:r>
              <a:rPr lang="nb-NO" dirty="0" err="1" smtClean="0"/>
              <a:t>text</a:t>
            </a:r>
            <a:endParaRPr lang="nb-NO" dirty="0" smtClean="0"/>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p:txBody>
      </p:sp>
      <p:sp>
        <p:nvSpPr>
          <p:cNvPr id="20" name="Plassholder for bunntekst 4"/>
          <p:cNvSpPr>
            <a:spLocks noGrp="1"/>
          </p:cNvSpPr>
          <p:nvPr>
            <p:ph type="ftr" sz="quarter" idx="3"/>
          </p:nvPr>
        </p:nvSpPr>
        <p:spPr>
          <a:xfrm>
            <a:off x="4240552" y="6381328"/>
            <a:ext cx="4435904" cy="216024"/>
          </a:xfrm>
          <a:prstGeom prst="rect">
            <a:avLst/>
          </a:prstGeom>
        </p:spPr>
        <p:txBody>
          <a:bodyPr lIns="0" tIns="0" rIns="0" bIns="0"/>
          <a:lstStyle>
            <a:lvl1pPr algn="r">
              <a:defRPr sz="1200" cap="all" baseline="0">
                <a:solidFill>
                  <a:schemeClr val="bg1">
                    <a:lumMod val="65000"/>
                  </a:schemeClr>
                </a:solidFill>
                <a:latin typeface="Adobe Garamond Pro" pitchFamily="18" charset="0"/>
              </a:defRPr>
            </a:lvl1pPr>
          </a:lstStyle>
          <a:p>
            <a:r>
              <a:rPr lang="nb-NO" smtClean="0"/>
              <a:t>University of Bergen</a:t>
            </a:r>
            <a:endParaRPr lang="nb-NO" dirty="0"/>
          </a:p>
        </p:txBody>
      </p:sp>
      <p:sp>
        <p:nvSpPr>
          <p:cNvPr id="8" name="Plassholder for dato 3"/>
          <p:cNvSpPr>
            <a:spLocks noGrp="1"/>
          </p:cNvSpPr>
          <p:nvPr>
            <p:ph type="dt" sz="half" idx="10"/>
          </p:nvPr>
        </p:nvSpPr>
        <p:spPr>
          <a:xfrm>
            <a:off x="467544" y="6381328"/>
            <a:ext cx="936104" cy="216024"/>
          </a:xfrm>
          <a:prstGeom prst="rect">
            <a:avLst/>
          </a:prstGeom>
        </p:spPr>
        <p:txBody>
          <a:bodyPr vert="horz" lIns="0" tIns="0" rIns="0" bIns="0" rtlCol="0" anchor="t" anchorCtr="0"/>
          <a:lstStyle>
            <a:lvl1pPr algn="l">
              <a:defRPr sz="1200">
                <a:solidFill>
                  <a:schemeClr val="bg1">
                    <a:lumMod val="65000"/>
                  </a:schemeClr>
                </a:solidFill>
                <a:latin typeface="Adobe Garamond Pro"/>
              </a:defRPr>
            </a:lvl1pPr>
          </a:lstStyle>
          <a:p>
            <a:fld id="{F67CD90E-FCB9-4446-99FE-CE8D2995455D}" type="datetime1">
              <a:rPr lang="x-none" smtClean="0"/>
              <a:t>08.06.16</a:t>
            </a:fld>
            <a:endParaRPr lang="nb-NO" dirty="0"/>
          </a:p>
        </p:txBody>
      </p:sp>
      <p:sp>
        <p:nvSpPr>
          <p:cNvPr id="9" name="Plassholder for lysbildenummer 5"/>
          <p:cNvSpPr>
            <a:spLocks noGrp="1"/>
          </p:cNvSpPr>
          <p:nvPr>
            <p:ph type="sldNum" sz="quarter" idx="4"/>
          </p:nvPr>
        </p:nvSpPr>
        <p:spPr>
          <a:xfrm>
            <a:off x="1702418" y="6381328"/>
            <a:ext cx="709342" cy="216024"/>
          </a:xfrm>
          <a:prstGeom prst="rect">
            <a:avLst/>
          </a:prstGeom>
        </p:spPr>
        <p:txBody>
          <a:bodyPr vert="horz" lIns="0" tIns="0" rIns="0" bIns="0" rtlCol="0" anchor="t" anchorCtr="0"/>
          <a:lstStyle>
            <a:lvl1pPr algn="l">
              <a:defRPr sz="1200" cap="all">
                <a:solidFill>
                  <a:schemeClr val="bg1">
                    <a:lumMod val="65000"/>
                  </a:schemeClr>
                </a:solidFill>
                <a:latin typeface="Adobe Garamond Pro"/>
              </a:defRPr>
            </a:lvl1pPr>
          </a:lstStyle>
          <a:p>
            <a:r>
              <a:rPr lang="nb-NO" dirty="0" smtClean="0"/>
              <a:t>Side </a:t>
            </a:r>
            <a:fld id="{06C54713-27B5-4268-B680-29C9FB350413}" type="slidenum">
              <a:rPr lang="nb-NO" smtClean="0"/>
              <a:pPr/>
              <a:t>‹#›</a:t>
            </a:fld>
            <a:endParaRPr lang="nb-NO" dirty="0"/>
          </a:p>
        </p:txBody>
      </p:sp>
    </p:spTree>
    <p:extLst>
      <p:ext uri="{BB962C8B-B14F-4D97-AF65-F5344CB8AC3E}">
        <p14:creationId xmlns:p14="http://schemas.microsoft.com/office/powerpoint/2010/main" val="21085221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with subtitles">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lvl1pPr>
              <a:defRPr/>
            </a:lvl1pPr>
          </a:lstStyle>
          <a:p>
            <a:r>
              <a:rPr lang="nb-NO" dirty="0" err="1" smtClean="0"/>
              <a:t>Click</a:t>
            </a:r>
            <a:r>
              <a:rPr lang="nb-NO" dirty="0" smtClean="0"/>
              <a:t> to </a:t>
            </a:r>
            <a:r>
              <a:rPr lang="nb-NO" dirty="0" err="1" smtClean="0"/>
              <a:t>add</a:t>
            </a:r>
            <a:r>
              <a:rPr lang="nb-NO" dirty="0" smtClean="0"/>
              <a:t> </a:t>
            </a:r>
            <a:r>
              <a:rPr lang="nb-NO" dirty="0" err="1" smtClean="0"/>
              <a:t>title</a:t>
            </a:r>
            <a:endParaRPr lang="nb-NO" dirty="0"/>
          </a:p>
        </p:txBody>
      </p:sp>
      <p:sp>
        <p:nvSpPr>
          <p:cNvPr id="3" name="Plassholder for tekst 2"/>
          <p:cNvSpPr>
            <a:spLocks noGrp="1"/>
          </p:cNvSpPr>
          <p:nvPr>
            <p:ph type="body" idx="1" hasCustomPrompt="1"/>
          </p:nvPr>
        </p:nvSpPr>
        <p:spPr>
          <a:xfrm>
            <a:off x="1022920" y="1844824"/>
            <a:ext cx="3492000" cy="576064"/>
          </a:xfrm>
        </p:spPr>
        <p:txBody>
          <a:bodyPr anchor="b">
            <a:noAutofit/>
          </a:bodyPr>
          <a:lstStyle>
            <a:lvl1pPr marL="0" indent="0">
              <a:buNone/>
              <a:defRPr sz="2000" b="1"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err="1" smtClean="0"/>
              <a:t>Click</a:t>
            </a:r>
            <a:r>
              <a:rPr lang="nb-NO" dirty="0" smtClean="0"/>
              <a:t> to </a:t>
            </a:r>
            <a:r>
              <a:rPr lang="nb-NO" dirty="0" err="1" smtClean="0"/>
              <a:t>add</a:t>
            </a:r>
            <a:r>
              <a:rPr lang="nb-NO" dirty="0" smtClean="0"/>
              <a:t> </a:t>
            </a:r>
            <a:r>
              <a:rPr lang="nb-NO" dirty="0" err="1" smtClean="0"/>
              <a:t>subtitle</a:t>
            </a:r>
            <a:endParaRPr lang="nb-NO" dirty="0" smtClean="0"/>
          </a:p>
        </p:txBody>
      </p:sp>
      <p:sp>
        <p:nvSpPr>
          <p:cNvPr id="5" name="Plassholder for tekst 4"/>
          <p:cNvSpPr>
            <a:spLocks noGrp="1"/>
          </p:cNvSpPr>
          <p:nvPr>
            <p:ph type="body" sz="quarter" idx="3" hasCustomPrompt="1"/>
          </p:nvPr>
        </p:nvSpPr>
        <p:spPr>
          <a:xfrm>
            <a:off x="4896424" y="1844824"/>
            <a:ext cx="3492000" cy="576064"/>
          </a:xfrm>
        </p:spPr>
        <p:txBody>
          <a:bodyPr anchor="b">
            <a:noAutofit/>
          </a:bodyPr>
          <a:lstStyle>
            <a:lvl1pPr marL="0" indent="0">
              <a:buNone/>
              <a:defRPr sz="2000" b="1" i="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err="1" smtClean="0"/>
              <a:t>Click</a:t>
            </a:r>
            <a:r>
              <a:rPr lang="nb-NO" dirty="0" smtClean="0"/>
              <a:t> to </a:t>
            </a:r>
            <a:r>
              <a:rPr lang="nb-NO" dirty="0" err="1" smtClean="0"/>
              <a:t>add</a:t>
            </a:r>
            <a:r>
              <a:rPr lang="nb-NO" dirty="0" smtClean="0"/>
              <a:t> </a:t>
            </a:r>
            <a:r>
              <a:rPr lang="nb-NO" dirty="0" err="1" smtClean="0"/>
              <a:t>subtitle</a:t>
            </a:r>
            <a:endParaRPr lang="nb-NO" dirty="0" smtClean="0"/>
          </a:p>
        </p:txBody>
      </p:sp>
      <p:sp>
        <p:nvSpPr>
          <p:cNvPr id="10" name="Plassholder for innhold 2"/>
          <p:cNvSpPr>
            <a:spLocks noGrp="1"/>
          </p:cNvSpPr>
          <p:nvPr>
            <p:ph sz="half" idx="13" hasCustomPrompt="1"/>
          </p:nvPr>
        </p:nvSpPr>
        <p:spPr>
          <a:xfrm>
            <a:off x="1022920" y="2525764"/>
            <a:ext cx="3492000" cy="3135484"/>
          </a:xfrm>
        </p:spPr>
        <p:txBody>
          <a:bodyPr/>
          <a:lstStyle>
            <a:lvl1pPr>
              <a:defRPr sz="2400">
                <a:solidFill>
                  <a:schemeClr val="tx1">
                    <a:lumMod val="75000"/>
                    <a:lumOff val="25000"/>
                  </a:schemeClr>
                </a:solidFill>
              </a:defRPr>
            </a:lvl1pPr>
            <a:lvl2pPr>
              <a:defRPr sz="22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dirty="0" err="1" smtClean="0"/>
              <a:t>Click</a:t>
            </a:r>
            <a:r>
              <a:rPr lang="nb-NO" dirty="0" smtClean="0"/>
              <a:t> to </a:t>
            </a:r>
            <a:r>
              <a:rPr lang="nb-NO" dirty="0" err="1" smtClean="0"/>
              <a:t>add</a:t>
            </a:r>
            <a:r>
              <a:rPr lang="nb-NO" dirty="0" smtClean="0"/>
              <a:t> </a:t>
            </a:r>
            <a:r>
              <a:rPr lang="nb-NO" dirty="0" err="1" smtClean="0"/>
              <a:t>text</a:t>
            </a:r>
            <a:endParaRPr lang="nb-NO" dirty="0" smtClean="0"/>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p:txBody>
      </p:sp>
      <p:sp>
        <p:nvSpPr>
          <p:cNvPr id="11" name="Plassholder for innhold 3"/>
          <p:cNvSpPr>
            <a:spLocks noGrp="1"/>
          </p:cNvSpPr>
          <p:nvPr>
            <p:ph sz="half" idx="2" hasCustomPrompt="1"/>
          </p:nvPr>
        </p:nvSpPr>
        <p:spPr>
          <a:xfrm>
            <a:off x="4896424" y="2525764"/>
            <a:ext cx="3492000" cy="3135484"/>
          </a:xfrm>
        </p:spPr>
        <p:txBody>
          <a:bodyPr/>
          <a:lstStyle>
            <a:lvl1pPr>
              <a:defRPr sz="2400">
                <a:solidFill>
                  <a:schemeClr val="tx1">
                    <a:lumMod val="75000"/>
                    <a:lumOff val="25000"/>
                  </a:schemeClr>
                </a:solidFill>
              </a:defRPr>
            </a:lvl1pPr>
            <a:lvl2pPr>
              <a:defRPr sz="2200">
                <a:solidFill>
                  <a:schemeClr val="tx1">
                    <a:lumMod val="75000"/>
                    <a:lumOff val="25000"/>
                  </a:schemeClr>
                </a:solidFill>
              </a:defRPr>
            </a:lvl2pPr>
            <a:lvl3pPr>
              <a:defRPr sz="2000">
                <a:solidFill>
                  <a:schemeClr val="tx1">
                    <a:lumMod val="75000"/>
                    <a:lumOff val="25000"/>
                  </a:schemeClr>
                </a:solidFill>
              </a:defRPr>
            </a:lvl3pPr>
            <a:lvl4pPr>
              <a:defRPr sz="2000">
                <a:solidFill>
                  <a:schemeClr val="tx1">
                    <a:lumMod val="75000"/>
                    <a:lumOff val="25000"/>
                  </a:schemeClr>
                </a:solidFill>
              </a:defRPr>
            </a:lvl4pPr>
            <a:lvl5pPr>
              <a:defRPr sz="2000">
                <a:solidFill>
                  <a:schemeClr val="tx1">
                    <a:lumMod val="75000"/>
                    <a:lumOff val="25000"/>
                  </a:schemeClr>
                </a:solidFill>
              </a:defRPr>
            </a:lvl5pPr>
            <a:lvl6pPr>
              <a:defRPr sz="1800"/>
            </a:lvl6pPr>
            <a:lvl7pPr>
              <a:defRPr sz="1800"/>
            </a:lvl7pPr>
            <a:lvl8pPr>
              <a:defRPr sz="1800"/>
            </a:lvl8pPr>
            <a:lvl9pPr>
              <a:defRPr sz="1800"/>
            </a:lvl9pPr>
          </a:lstStyle>
          <a:p>
            <a:pPr lvl="0"/>
            <a:r>
              <a:rPr lang="nb-NO" dirty="0" err="1" smtClean="0"/>
              <a:t>Click</a:t>
            </a:r>
            <a:r>
              <a:rPr lang="nb-NO" dirty="0" smtClean="0"/>
              <a:t> to </a:t>
            </a:r>
            <a:r>
              <a:rPr lang="nb-NO" dirty="0" err="1" smtClean="0"/>
              <a:t>add</a:t>
            </a:r>
            <a:r>
              <a:rPr lang="nb-NO" dirty="0" smtClean="0"/>
              <a:t> </a:t>
            </a:r>
            <a:r>
              <a:rPr lang="nb-NO" dirty="0" err="1" smtClean="0"/>
              <a:t>text</a:t>
            </a:r>
            <a:endParaRPr lang="nb-NO" dirty="0" smtClean="0"/>
          </a:p>
          <a:p>
            <a:pPr lvl="1"/>
            <a:r>
              <a:rPr lang="nb-NO" dirty="0" smtClean="0"/>
              <a:t>Second </a:t>
            </a:r>
            <a:r>
              <a:rPr lang="nb-NO" dirty="0" err="1" smtClean="0"/>
              <a:t>level</a:t>
            </a:r>
            <a:endParaRPr lang="nb-NO" dirty="0" smtClean="0"/>
          </a:p>
          <a:p>
            <a:pPr lvl="2"/>
            <a:r>
              <a:rPr lang="nb-NO" dirty="0" smtClean="0"/>
              <a:t>Third </a:t>
            </a:r>
            <a:r>
              <a:rPr lang="nb-NO" dirty="0" err="1" smtClean="0"/>
              <a:t>level</a:t>
            </a:r>
            <a:endParaRPr lang="nb-NO" dirty="0" smtClean="0"/>
          </a:p>
          <a:p>
            <a:pPr lvl="0"/>
            <a:endParaRPr lang="nb-NO" dirty="0"/>
          </a:p>
        </p:txBody>
      </p:sp>
      <p:sp>
        <p:nvSpPr>
          <p:cNvPr id="17" name="Plassholder for bunntekst 4"/>
          <p:cNvSpPr>
            <a:spLocks noGrp="1"/>
          </p:cNvSpPr>
          <p:nvPr>
            <p:ph type="ftr" sz="quarter" idx="15"/>
          </p:nvPr>
        </p:nvSpPr>
        <p:spPr>
          <a:xfrm>
            <a:off x="4240552" y="6381328"/>
            <a:ext cx="4435904" cy="216024"/>
          </a:xfrm>
          <a:prstGeom prst="rect">
            <a:avLst/>
          </a:prstGeom>
        </p:spPr>
        <p:txBody>
          <a:bodyPr lIns="0" tIns="0" rIns="0" bIns="0"/>
          <a:lstStyle>
            <a:lvl1pPr algn="r">
              <a:defRPr sz="1200" cap="all" baseline="0">
                <a:solidFill>
                  <a:schemeClr val="bg1">
                    <a:lumMod val="65000"/>
                  </a:schemeClr>
                </a:solidFill>
                <a:latin typeface="Adobe Garamond Pro" pitchFamily="18" charset="0"/>
              </a:defRPr>
            </a:lvl1pPr>
          </a:lstStyle>
          <a:p>
            <a:r>
              <a:rPr lang="nb-NO" smtClean="0"/>
              <a:t>University of Bergen</a:t>
            </a:r>
            <a:endParaRPr lang="nb-NO" dirty="0"/>
          </a:p>
        </p:txBody>
      </p:sp>
      <p:sp>
        <p:nvSpPr>
          <p:cNvPr id="13" name="Plassholder for dato 3"/>
          <p:cNvSpPr>
            <a:spLocks noGrp="1"/>
          </p:cNvSpPr>
          <p:nvPr>
            <p:ph type="dt" sz="half" idx="16"/>
          </p:nvPr>
        </p:nvSpPr>
        <p:spPr>
          <a:xfrm>
            <a:off x="467544" y="6381328"/>
            <a:ext cx="936104" cy="216024"/>
          </a:xfrm>
          <a:prstGeom prst="rect">
            <a:avLst/>
          </a:prstGeom>
        </p:spPr>
        <p:txBody>
          <a:bodyPr vert="horz" lIns="0" tIns="0" rIns="0" bIns="0" rtlCol="0" anchor="t" anchorCtr="0"/>
          <a:lstStyle>
            <a:lvl1pPr algn="l">
              <a:defRPr sz="1200">
                <a:solidFill>
                  <a:schemeClr val="bg1">
                    <a:lumMod val="65000"/>
                  </a:schemeClr>
                </a:solidFill>
                <a:latin typeface="Adobe Garamond Pro"/>
              </a:defRPr>
            </a:lvl1pPr>
          </a:lstStyle>
          <a:p>
            <a:fld id="{65FBDFB6-8E1D-D04C-B272-765646D5146E}" type="datetime1">
              <a:rPr lang="x-none" smtClean="0"/>
              <a:t>08.06.16</a:t>
            </a:fld>
            <a:endParaRPr lang="nb-NO" dirty="0"/>
          </a:p>
        </p:txBody>
      </p:sp>
      <p:sp>
        <p:nvSpPr>
          <p:cNvPr id="14" name="Plassholder for lysbildenummer 5"/>
          <p:cNvSpPr>
            <a:spLocks noGrp="1"/>
          </p:cNvSpPr>
          <p:nvPr>
            <p:ph type="sldNum" sz="quarter" idx="4"/>
          </p:nvPr>
        </p:nvSpPr>
        <p:spPr>
          <a:xfrm>
            <a:off x="1702418" y="6381328"/>
            <a:ext cx="709342" cy="216024"/>
          </a:xfrm>
          <a:prstGeom prst="rect">
            <a:avLst/>
          </a:prstGeom>
        </p:spPr>
        <p:txBody>
          <a:bodyPr vert="horz" lIns="0" tIns="0" rIns="0" bIns="0" rtlCol="0" anchor="t" anchorCtr="0"/>
          <a:lstStyle>
            <a:lvl1pPr algn="l">
              <a:defRPr sz="1200" cap="all">
                <a:solidFill>
                  <a:schemeClr val="bg1">
                    <a:lumMod val="65000"/>
                  </a:schemeClr>
                </a:solidFill>
                <a:latin typeface="Adobe Garamond Pro"/>
              </a:defRPr>
            </a:lvl1pPr>
          </a:lstStyle>
          <a:p>
            <a:r>
              <a:rPr lang="nb-NO" dirty="0" smtClean="0"/>
              <a:t>Side </a:t>
            </a:r>
            <a:fld id="{06C54713-27B5-4268-B680-29C9FB350413}" type="slidenum">
              <a:rPr lang="nb-NO" smtClean="0"/>
              <a:pPr/>
              <a:t>‹#›</a:t>
            </a:fld>
            <a:endParaRPr lang="nb-NO" dirty="0"/>
          </a:p>
        </p:txBody>
      </p:sp>
    </p:spTree>
    <p:extLst>
      <p:ext uri="{BB962C8B-B14F-4D97-AF65-F5344CB8AC3E}">
        <p14:creationId xmlns:p14="http://schemas.microsoft.com/office/powerpoint/2010/main" val="19378741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age with graphics">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1022920" y="975866"/>
            <a:ext cx="7365504" cy="652934"/>
          </a:xfrm>
        </p:spPr>
        <p:txBody>
          <a:bodyPr>
            <a:normAutofit/>
          </a:bodyPr>
          <a:lstStyle>
            <a:lvl1pPr algn="l">
              <a:lnSpc>
                <a:spcPts val="3600"/>
              </a:lnSpc>
              <a:defRPr sz="3000"/>
            </a:lvl1pPr>
          </a:lstStyle>
          <a:p>
            <a:r>
              <a:rPr lang="nb-NO" dirty="0" err="1" smtClean="0"/>
              <a:t>Click</a:t>
            </a:r>
            <a:r>
              <a:rPr lang="nb-NO" dirty="0" smtClean="0"/>
              <a:t> to </a:t>
            </a:r>
            <a:r>
              <a:rPr lang="nb-NO" dirty="0" err="1" smtClean="0"/>
              <a:t>add</a:t>
            </a:r>
            <a:r>
              <a:rPr lang="nb-NO" dirty="0" smtClean="0"/>
              <a:t> </a:t>
            </a:r>
            <a:r>
              <a:rPr lang="nb-NO" dirty="0" err="1" smtClean="0"/>
              <a:t>title</a:t>
            </a:r>
            <a:endParaRPr lang="nb-NO" dirty="0"/>
          </a:p>
        </p:txBody>
      </p:sp>
      <p:sp>
        <p:nvSpPr>
          <p:cNvPr id="8" name="Plassholder for bunntekst 4"/>
          <p:cNvSpPr>
            <a:spLocks noGrp="1"/>
          </p:cNvSpPr>
          <p:nvPr>
            <p:ph type="ftr" sz="quarter" idx="3"/>
          </p:nvPr>
        </p:nvSpPr>
        <p:spPr>
          <a:xfrm>
            <a:off x="4240552" y="6381328"/>
            <a:ext cx="4435904" cy="216024"/>
          </a:xfrm>
          <a:prstGeom prst="rect">
            <a:avLst/>
          </a:prstGeom>
        </p:spPr>
        <p:txBody>
          <a:bodyPr lIns="0" tIns="0" rIns="0" bIns="0"/>
          <a:lstStyle>
            <a:lvl1pPr algn="r">
              <a:defRPr sz="1200" cap="all" baseline="0">
                <a:solidFill>
                  <a:schemeClr val="bg1">
                    <a:lumMod val="65000"/>
                  </a:schemeClr>
                </a:solidFill>
                <a:latin typeface="Adobe Garamond Pro" pitchFamily="18" charset="0"/>
              </a:defRPr>
            </a:lvl1pPr>
          </a:lstStyle>
          <a:p>
            <a:r>
              <a:rPr lang="nb-NO" smtClean="0"/>
              <a:t>University of Bergen</a:t>
            </a:r>
            <a:endParaRPr lang="nb-NO" dirty="0"/>
          </a:p>
        </p:txBody>
      </p:sp>
      <p:sp>
        <p:nvSpPr>
          <p:cNvPr id="9" name="Plassholder for dato 3"/>
          <p:cNvSpPr>
            <a:spLocks noGrp="1"/>
          </p:cNvSpPr>
          <p:nvPr>
            <p:ph type="dt" sz="half" idx="2"/>
          </p:nvPr>
        </p:nvSpPr>
        <p:spPr>
          <a:xfrm>
            <a:off x="467544" y="6381328"/>
            <a:ext cx="936104" cy="216024"/>
          </a:xfrm>
          <a:prstGeom prst="rect">
            <a:avLst/>
          </a:prstGeom>
        </p:spPr>
        <p:txBody>
          <a:bodyPr vert="horz" lIns="0" tIns="0" rIns="0" bIns="0" rtlCol="0" anchor="t" anchorCtr="0"/>
          <a:lstStyle>
            <a:lvl1pPr algn="l">
              <a:defRPr sz="1200">
                <a:solidFill>
                  <a:schemeClr val="bg1">
                    <a:lumMod val="65000"/>
                  </a:schemeClr>
                </a:solidFill>
                <a:latin typeface="Adobe Garamond Pro"/>
              </a:defRPr>
            </a:lvl1pPr>
          </a:lstStyle>
          <a:p>
            <a:fld id="{59B3F521-B62B-8B44-B4F2-D6A00483C5C3}" type="datetime1">
              <a:rPr lang="x-none" smtClean="0"/>
              <a:t>08.06.16</a:t>
            </a:fld>
            <a:endParaRPr lang="nb-NO" dirty="0"/>
          </a:p>
        </p:txBody>
      </p:sp>
      <p:sp>
        <p:nvSpPr>
          <p:cNvPr id="10" name="Plassholder for lysbildenummer 5"/>
          <p:cNvSpPr>
            <a:spLocks noGrp="1"/>
          </p:cNvSpPr>
          <p:nvPr>
            <p:ph type="sldNum" sz="quarter" idx="4"/>
          </p:nvPr>
        </p:nvSpPr>
        <p:spPr>
          <a:xfrm>
            <a:off x="1702418" y="6381328"/>
            <a:ext cx="709342" cy="216024"/>
          </a:xfrm>
          <a:prstGeom prst="rect">
            <a:avLst/>
          </a:prstGeom>
        </p:spPr>
        <p:txBody>
          <a:bodyPr vert="horz" lIns="0" tIns="0" rIns="0" bIns="0" rtlCol="0" anchor="t" anchorCtr="0"/>
          <a:lstStyle>
            <a:lvl1pPr algn="l">
              <a:defRPr sz="1200" cap="all">
                <a:solidFill>
                  <a:schemeClr val="bg1">
                    <a:lumMod val="65000"/>
                  </a:schemeClr>
                </a:solidFill>
                <a:latin typeface="Adobe Garamond Pro"/>
              </a:defRPr>
            </a:lvl1pPr>
          </a:lstStyle>
          <a:p>
            <a:r>
              <a:rPr lang="nb-NO" dirty="0" smtClean="0"/>
              <a:t>Side </a:t>
            </a:r>
            <a:fld id="{06C54713-27B5-4268-B680-29C9FB350413}" type="slidenum">
              <a:rPr lang="nb-NO" smtClean="0"/>
              <a:pPr/>
              <a:t>‹#›</a:t>
            </a:fld>
            <a:endParaRPr lang="nb-NO" dirty="0"/>
          </a:p>
        </p:txBody>
      </p:sp>
      <p:sp>
        <p:nvSpPr>
          <p:cNvPr id="7" name="Plassholder for innhold 2"/>
          <p:cNvSpPr>
            <a:spLocks noGrp="1"/>
          </p:cNvSpPr>
          <p:nvPr>
            <p:ph idx="1"/>
          </p:nvPr>
        </p:nvSpPr>
        <p:spPr>
          <a:xfrm>
            <a:off x="1022920" y="1883965"/>
            <a:ext cx="7365504" cy="3888000"/>
          </a:xfrm>
        </p:spPr>
        <p:txBody>
          <a:bodyPr/>
          <a:lstStyle>
            <a:lvl1pPr>
              <a:defRPr sz="2600">
                <a:solidFill>
                  <a:schemeClr val="tx1">
                    <a:lumMod val="75000"/>
                    <a:lumOff val="25000"/>
                  </a:schemeClr>
                </a:solidFill>
                <a:latin typeface="+mn-lt"/>
              </a:defRPr>
            </a:lvl1pPr>
            <a:lvl2pPr>
              <a:defRPr sz="2600">
                <a:solidFill>
                  <a:schemeClr val="tx1">
                    <a:lumMod val="75000"/>
                    <a:lumOff val="25000"/>
                  </a:schemeClr>
                </a:solidFill>
                <a:latin typeface="Myriad Pro"/>
              </a:defRPr>
            </a:lvl2pPr>
            <a:lvl3pPr>
              <a:defRPr sz="2200">
                <a:solidFill>
                  <a:schemeClr val="tx1">
                    <a:lumMod val="75000"/>
                    <a:lumOff val="25000"/>
                  </a:schemeClr>
                </a:solidFill>
                <a:latin typeface="Myriad Pro"/>
              </a:defRPr>
            </a:lvl3pPr>
            <a:lvl4pPr>
              <a:defRPr sz="2200">
                <a:solidFill>
                  <a:schemeClr val="tx1">
                    <a:lumMod val="75000"/>
                    <a:lumOff val="25000"/>
                  </a:schemeClr>
                </a:solidFill>
                <a:latin typeface="Myriad Pro"/>
              </a:defRPr>
            </a:lvl4pPr>
            <a:lvl5pPr>
              <a:defRPr sz="2200">
                <a:solidFill>
                  <a:schemeClr val="tx1">
                    <a:lumMod val="75000"/>
                    <a:lumOff val="25000"/>
                  </a:schemeClr>
                </a:solidFill>
                <a:latin typeface="Myriad Pro"/>
              </a:defRPr>
            </a:lvl5pPr>
          </a:lstStyle>
          <a:p>
            <a:pPr lvl="0"/>
            <a:endParaRPr lang="nb-NO" dirty="0"/>
          </a:p>
        </p:txBody>
      </p:sp>
    </p:spTree>
    <p:extLst>
      <p:ext uri="{BB962C8B-B14F-4D97-AF65-F5344CB8AC3E}">
        <p14:creationId xmlns:p14="http://schemas.microsoft.com/office/powerpoint/2010/main" val="12120829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age with colophon text">
    <p:spTree>
      <p:nvGrpSpPr>
        <p:cNvPr id="1" name=""/>
        <p:cNvGrpSpPr/>
        <p:nvPr/>
      </p:nvGrpSpPr>
      <p:grpSpPr>
        <a:xfrm>
          <a:off x="0" y="0"/>
          <a:ext cx="0" cy="0"/>
          <a:chOff x="0" y="0"/>
          <a:chExt cx="0" cy="0"/>
        </a:xfrm>
      </p:grpSpPr>
      <p:sp>
        <p:nvSpPr>
          <p:cNvPr id="7" name="Plassholder for bunntekst 4"/>
          <p:cNvSpPr>
            <a:spLocks noGrp="1"/>
          </p:cNvSpPr>
          <p:nvPr>
            <p:ph type="ftr" sz="quarter" idx="3"/>
          </p:nvPr>
        </p:nvSpPr>
        <p:spPr>
          <a:xfrm>
            <a:off x="4240552" y="6381328"/>
            <a:ext cx="4435904" cy="216024"/>
          </a:xfrm>
          <a:prstGeom prst="rect">
            <a:avLst/>
          </a:prstGeom>
        </p:spPr>
        <p:txBody>
          <a:bodyPr lIns="0" tIns="0" rIns="0" bIns="0"/>
          <a:lstStyle>
            <a:lvl1pPr algn="r">
              <a:defRPr sz="1200" cap="all" baseline="0">
                <a:solidFill>
                  <a:schemeClr val="bg1">
                    <a:lumMod val="65000"/>
                  </a:schemeClr>
                </a:solidFill>
                <a:latin typeface="Adobe Garamond Pro" pitchFamily="18" charset="0"/>
              </a:defRPr>
            </a:lvl1pPr>
          </a:lstStyle>
          <a:p>
            <a:r>
              <a:rPr lang="nb-NO" smtClean="0"/>
              <a:t>University of Bergen</a:t>
            </a:r>
            <a:endParaRPr lang="nb-NO" dirty="0"/>
          </a:p>
        </p:txBody>
      </p:sp>
      <p:sp>
        <p:nvSpPr>
          <p:cNvPr id="8" name="Plassholder for dato 3"/>
          <p:cNvSpPr>
            <a:spLocks noGrp="1"/>
          </p:cNvSpPr>
          <p:nvPr>
            <p:ph type="dt" sz="half" idx="2"/>
          </p:nvPr>
        </p:nvSpPr>
        <p:spPr>
          <a:xfrm>
            <a:off x="467544" y="6381328"/>
            <a:ext cx="936104" cy="216024"/>
          </a:xfrm>
          <a:prstGeom prst="rect">
            <a:avLst/>
          </a:prstGeom>
        </p:spPr>
        <p:txBody>
          <a:bodyPr vert="horz" lIns="0" tIns="0" rIns="0" bIns="0" rtlCol="0" anchor="t" anchorCtr="0"/>
          <a:lstStyle>
            <a:lvl1pPr algn="l">
              <a:defRPr sz="1200">
                <a:solidFill>
                  <a:schemeClr val="bg1">
                    <a:lumMod val="65000"/>
                  </a:schemeClr>
                </a:solidFill>
                <a:latin typeface="Adobe Garamond Pro"/>
              </a:defRPr>
            </a:lvl1pPr>
          </a:lstStyle>
          <a:p>
            <a:fld id="{20948900-F1CE-344B-B943-1E4AF53DAD04}" type="datetime1">
              <a:rPr lang="x-none" smtClean="0"/>
              <a:t>08.06.16</a:t>
            </a:fld>
            <a:endParaRPr lang="nb-NO" dirty="0"/>
          </a:p>
        </p:txBody>
      </p:sp>
      <p:sp>
        <p:nvSpPr>
          <p:cNvPr id="9" name="Plassholder for lysbildenummer 5"/>
          <p:cNvSpPr>
            <a:spLocks noGrp="1"/>
          </p:cNvSpPr>
          <p:nvPr>
            <p:ph type="sldNum" sz="quarter" idx="4"/>
          </p:nvPr>
        </p:nvSpPr>
        <p:spPr>
          <a:xfrm>
            <a:off x="1702418" y="6381328"/>
            <a:ext cx="709342" cy="216024"/>
          </a:xfrm>
          <a:prstGeom prst="rect">
            <a:avLst/>
          </a:prstGeom>
        </p:spPr>
        <p:txBody>
          <a:bodyPr vert="horz" lIns="0" tIns="0" rIns="0" bIns="0" rtlCol="0" anchor="t" anchorCtr="0"/>
          <a:lstStyle>
            <a:lvl1pPr algn="l">
              <a:defRPr sz="1200" cap="all">
                <a:solidFill>
                  <a:schemeClr val="bg1">
                    <a:lumMod val="65000"/>
                  </a:schemeClr>
                </a:solidFill>
                <a:latin typeface="Adobe Garamond Pro"/>
              </a:defRPr>
            </a:lvl1pPr>
          </a:lstStyle>
          <a:p>
            <a:r>
              <a:rPr lang="nb-NO" dirty="0" smtClean="0"/>
              <a:t>Side </a:t>
            </a:r>
            <a:fld id="{06C54713-27B5-4268-B680-29C9FB350413}" type="slidenum">
              <a:rPr lang="nb-NO" smtClean="0"/>
              <a:pPr/>
              <a:t>‹#›</a:t>
            </a:fld>
            <a:endParaRPr lang="nb-NO" dirty="0"/>
          </a:p>
        </p:txBody>
      </p:sp>
    </p:spTree>
    <p:extLst>
      <p:ext uri="{BB962C8B-B14F-4D97-AF65-F5344CB8AC3E}">
        <p14:creationId xmlns:p14="http://schemas.microsoft.com/office/powerpoint/2010/main" val="12247294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age">
    <p:spTree>
      <p:nvGrpSpPr>
        <p:cNvPr id="1" name=""/>
        <p:cNvGrpSpPr/>
        <p:nvPr/>
      </p:nvGrpSpPr>
      <p:grpSpPr>
        <a:xfrm>
          <a:off x="0" y="0"/>
          <a:ext cx="0" cy="0"/>
          <a:chOff x="0" y="0"/>
          <a:chExt cx="0" cy="0"/>
        </a:xfrm>
      </p:grpSpPr>
    </p:spTree>
    <p:extLst>
      <p:ext uri="{BB962C8B-B14F-4D97-AF65-F5344CB8AC3E}">
        <p14:creationId xmlns:p14="http://schemas.microsoft.com/office/powerpoint/2010/main" val="207468033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srcRect/>
          <a:stretch>
            <a:fillRect/>
          </a:stretch>
        </a:blipFill>
        <a:effectLst/>
      </p:bgPr>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1022920" y="1015007"/>
            <a:ext cx="7365504" cy="652934"/>
          </a:xfrm>
          <a:prstGeom prst="rect">
            <a:avLst/>
          </a:prstGeom>
        </p:spPr>
        <p:txBody>
          <a:bodyPr vert="horz" lIns="0" tIns="0" rIns="0" bIns="0" rtlCol="0" anchor="b" anchorCtr="0">
            <a:normAutofit/>
          </a:bodyPr>
          <a:lstStyle/>
          <a:p>
            <a:r>
              <a:rPr lang="nb-NO" dirty="0" err="1" smtClean="0"/>
              <a:t>Click</a:t>
            </a:r>
            <a:r>
              <a:rPr lang="nb-NO" dirty="0" smtClean="0"/>
              <a:t> to </a:t>
            </a:r>
            <a:r>
              <a:rPr lang="nb-NO" dirty="0" err="1" smtClean="0"/>
              <a:t>add</a:t>
            </a:r>
            <a:r>
              <a:rPr lang="nb-NO" dirty="0" smtClean="0"/>
              <a:t> </a:t>
            </a:r>
            <a:r>
              <a:rPr lang="nb-NO" dirty="0" err="1" smtClean="0"/>
              <a:t>title</a:t>
            </a:r>
            <a:endParaRPr lang="nb-NO" dirty="0"/>
          </a:p>
        </p:txBody>
      </p:sp>
      <p:sp>
        <p:nvSpPr>
          <p:cNvPr id="3" name="Plassholder for tekst 2"/>
          <p:cNvSpPr>
            <a:spLocks noGrp="1"/>
          </p:cNvSpPr>
          <p:nvPr>
            <p:ph type="body" idx="1"/>
          </p:nvPr>
        </p:nvSpPr>
        <p:spPr>
          <a:xfrm>
            <a:off x="1022920" y="1883965"/>
            <a:ext cx="7365504" cy="3888000"/>
          </a:xfrm>
          <a:prstGeom prst="rect">
            <a:avLst/>
          </a:prstGeom>
        </p:spPr>
        <p:txBody>
          <a:bodyPr vert="horz" lIns="0" tIns="0" rIns="0" bIns="0" rtlCol="0">
            <a:normAutofit/>
          </a:bodyPr>
          <a:lstStyle/>
          <a:p>
            <a:pPr lvl="0"/>
            <a:r>
              <a:rPr lang="nb-NO" dirty="0" err="1" smtClean="0"/>
              <a:t>Click</a:t>
            </a:r>
            <a:r>
              <a:rPr lang="nb-NO" dirty="0" smtClean="0"/>
              <a:t> to </a:t>
            </a:r>
            <a:r>
              <a:rPr lang="nb-NO" dirty="0" err="1" smtClean="0"/>
              <a:t>add</a:t>
            </a:r>
            <a:r>
              <a:rPr lang="nb-NO" dirty="0" smtClean="0"/>
              <a:t> </a:t>
            </a:r>
            <a:r>
              <a:rPr lang="nb-NO" dirty="0" err="1" smtClean="0"/>
              <a:t>text</a:t>
            </a:r>
            <a:endParaRPr lang="nb-NO" dirty="0" smtClean="0"/>
          </a:p>
        </p:txBody>
      </p:sp>
      <p:sp>
        <p:nvSpPr>
          <p:cNvPr id="4" name="Plassholder for dato 3"/>
          <p:cNvSpPr>
            <a:spLocks noGrp="1"/>
          </p:cNvSpPr>
          <p:nvPr>
            <p:ph type="dt" sz="half" idx="2"/>
          </p:nvPr>
        </p:nvSpPr>
        <p:spPr>
          <a:xfrm>
            <a:off x="467544" y="6381328"/>
            <a:ext cx="936104" cy="216024"/>
          </a:xfrm>
          <a:prstGeom prst="rect">
            <a:avLst/>
          </a:prstGeom>
        </p:spPr>
        <p:txBody>
          <a:bodyPr vert="horz" lIns="0" tIns="0" rIns="0" bIns="0" rtlCol="0" anchor="t" anchorCtr="0"/>
          <a:lstStyle>
            <a:lvl1pPr algn="l">
              <a:defRPr sz="1200">
                <a:solidFill>
                  <a:schemeClr val="bg1">
                    <a:lumMod val="65000"/>
                  </a:schemeClr>
                </a:solidFill>
                <a:latin typeface="Adobe Garamond Pro"/>
              </a:defRPr>
            </a:lvl1pPr>
          </a:lstStyle>
          <a:p>
            <a:fld id="{2711545B-FFD3-AD4E-BE4F-1E3A1049C70B}" type="datetime1">
              <a:rPr lang="x-none" smtClean="0"/>
              <a:t>08.06.16</a:t>
            </a:fld>
            <a:endParaRPr lang="nb-NO" dirty="0"/>
          </a:p>
        </p:txBody>
      </p:sp>
      <p:sp>
        <p:nvSpPr>
          <p:cNvPr id="6" name="Plassholder for lysbildenummer 5"/>
          <p:cNvSpPr>
            <a:spLocks noGrp="1"/>
          </p:cNvSpPr>
          <p:nvPr>
            <p:ph type="sldNum" sz="quarter" idx="4"/>
          </p:nvPr>
        </p:nvSpPr>
        <p:spPr>
          <a:xfrm>
            <a:off x="1702418" y="6381328"/>
            <a:ext cx="709342" cy="216024"/>
          </a:xfrm>
          <a:prstGeom prst="rect">
            <a:avLst/>
          </a:prstGeom>
        </p:spPr>
        <p:txBody>
          <a:bodyPr vert="horz" lIns="0" tIns="0" rIns="0" bIns="0" rtlCol="0" anchor="t" anchorCtr="0"/>
          <a:lstStyle>
            <a:lvl1pPr algn="l">
              <a:defRPr sz="1200" cap="all">
                <a:solidFill>
                  <a:schemeClr val="bg1">
                    <a:lumMod val="65000"/>
                  </a:schemeClr>
                </a:solidFill>
                <a:latin typeface="Adobe Garamond Pro"/>
              </a:defRPr>
            </a:lvl1pPr>
          </a:lstStyle>
          <a:p>
            <a:r>
              <a:rPr lang="nb-NO" dirty="0" smtClean="0"/>
              <a:t>Side </a:t>
            </a:r>
            <a:fld id="{06C54713-27B5-4268-B680-29C9FB350413}" type="slidenum">
              <a:rPr lang="nb-NO" smtClean="0"/>
              <a:pPr/>
              <a:t>‹#›</a:t>
            </a:fld>
            <a:endParaRPr lang="nb-NO" dirty="0"/>
          </a:p>
        </p:txBody>
      </p:sp>
      <p:sp>
        <p:nvSpPr>
          <p:cNvPr id="7" name="Plassholder for bunntekst 4"/>
          <p:cNvSpPr>
            <a:spLocks noGrp="1"/>
          </p:cNvSpPr>
          <p:nvPr>
            <p:ph type="ftr" sz="quarter" idx="3"/>
          </p:nvPr>
        </p:nvSpPr>
        <p:spPr>
          <a:xfrm>
            <a:off x="4240552" y="6381328"/>
            <a:ext cx="4435904" cy="216024"/>
          </a:xfrm>
          <a:prstGeom prst="rect">
            <a:avLst/>
          </a:prstGeom>
        </p:spPr>
        <p:txBody>
          <a:bodyPr lIns="0" tIns="0" rIns="0" bIns="0"/>
          <a:lstStyle>
            <a:lvl1pPr algn="r">
              <a:defRPr sz="1200" cap="all" spc="100" baseline="0">
                <a:solidFill>
                  <a:schemeClr val="bg1">
                    <a:lumMod val="65000"/>
                  </a:schemeClr>
                </a:solidFill>
                <a:latin typeface="Adobe Garamond Pro" pitchFamily="18" charset="0"/>
              </a:defRPr>
            </a:lvl1pPr>
          </a:lstStyle>
          <a:p>
            <a:r>
              <a:rPr lang="nb-NO" smtClean="0"/>
              <a:t>University of Bergen</a:t>
            </a:r>
            <a:endParaRPr lang="nb-NO" dirty="0"/>
          </a:p>
        </p:txBody>
      </p:sp>
    </p:spTree>
    <p:extLst>
      <p:ext uri="{BB962C8B-B14F-4D97-AF65-F5344CB8AC3E}">
        <p14:creationId xmlns:p14="http://schemas.microsoft.com/office/powerpoint/2010/main" val="40504425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5" r:id="rId4"/>
    <p:sldLayoutId id="2147483652" r:id="rId5"/>
    <p:sldLayoutId id="2147483653" r:id="rId6"/>
    <p:sldLayoutId id="2147483654" r:id="rId7"/>
    <p:sldLayoutId id="2147483661" r:id="rId8"/>
    <p:sldLayoutId id="2147483662" r:id="rId9"/>
    <p:sldLayoutId id="2147483656" r:id="rId10"/>
    <p:sldLayoutId id="2147483657" r:id="rId11"/>
    <p:sldLayoutId id="2147483658" r:id="rId12"/>
  </p:sldLayoutIdLst>
  <p:timing>
    <p:tnLst>
      <p:par>
        <p:cTn xmlns:p14="http://schemas.microsoft.com/office/powerpoint/2010/main" id="1" dur="indefinite" restart="never" nodeType="tmRoot"/>
      </p:par>
    </p:tnLst>
  </p:timing>
  <p:hf sldNum="0" hdr="0"/>
  <p:txStyles>
    <p:titleStyle>
      <a:lvl1pPr marL="0" algn="l" defTabSz="914400" rtl="0" eaLnBrk="1" latinLnBrk="0" hangingPunct="1">
        <a:lnSpc>
          <a:spcPts val="4320"/>
        </a:lnSpc>
        <a:spcBef>
          <a:spcPct val="0"/>
        </a:spcBef>
        <a:buNone/>
        <a:defRPr sz="3600" b="1" i="0" u="none" kern="1200" cap="none" spc="0" normalizeH="0" baseline="0">
          <a:solidFill>
            <a:srgbClr val="E54F46"/>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600" kern="1200">
          <a:solidFill>
            <a:schemeClr val="tx1">
              <a:lumMod val="75000"/>
              <a:lumOff val="2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600" kern="1200">
          <a:solidFill>
            <a:schemeClr val="tx1">
              <a:lumMod val="75000"/>
              <a:lumOff val="2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2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uib.no/nb" TargetMode="External"/><Relationship Id="rId4" Type="http://schemas.openxmlformats.org/officeDocument/2006/relationships/image" Target="../media/image6.png"/><Relationship Id="rId5" Type="http://schemas.microsoft.com/office/2007/relationships/hdphoto" Target="../media/hdphoto1.wdp"/><Relationship Id="rId6" Type="http://schemas.openxmlformats.org/officeDocument/2006/relationships/image" Target="../media/image7.png"/><Relationship Id="rId1" Type="http://schemas.openxmlformats.org/officeDocument/2006/relationships/slideLayout" Target="../slideLayouts/slideLayout9.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data.consilium.europa.eu/doc/document/ST-9526-2016-INIT/en/pdf"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7.xml"/><Relationship Id="rId3"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opengovernmentdata.org"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bora.hib.no/nb/item/62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251520" y="5877272"/>
            <a:ext cx="8640960" cy="82714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Footer Placeholder 3"/>
          <p:cNvSpPr>
            <a:spLocks noGrp="1"/>
          </p:cNvSpPr>
          <p:nvPr>
            <p:ph type="ftr" sz="quarter" idx="4294967295"/>
          </p:nvPr>
        </p:nvSpPr>
        <p:spPr>
          <a:xfrm>
            <a:off x="4708525" y="6237312"/>
            <a:ext cx="4435475" cy="215900"/>
          </a:xfrm>
        </p:spPr>
        <p:txBody>
          <a:bodyPr/>
          <a:lstStyle/>
          <a:p>
            <a:pPr algn="l"/>
            <a:r>
              <a:rPr lang="nb-NO" dirty="0" smtClean="0">
                <a:solidFill>
                  <a:schemeClr val="bg1"/>
                </a:solidFill>
              </a:rPr>
              <a:t>	          </a:t>
            </a:r>
            <a:r>
              <a:rPr lang="nb-NO" dirty="0" err="1" smtClean="0">
                <a:solidFill>
                  <a:schemeClr val="bg1"/>
                </a:solidFill>
              </a:rPr>
              <a:t>University</a:t>
            </a:r>
            <a:r>
              <a:rPr lang="nb-NO" dirty="0" smtClean="0">
                <a:solidFill>
                  <a:schemeClr val="bg1"/>
                </a:solidFill>
              </a:rPr>
              <a:t> </a:t>
            </a:r>
            <a:r>
              <a:rPr lang="nb-NO" dirty="0" err="1" smtClean="0">
                <a:solidFill>
                  <a:schemeClr val="bg1"/>
                </a:solidFill>
              </a:rPr>
              <a:t>of</a:t>
            </a:r>
            <a:r>
              <a:rPr lang="nb-NO" dirty="0" smtClean="0">
                <a:solidFill>
                  <a:schemeClr val="bg1"/>
                </a:solidFill>
              </a:rPr>
              <a:t> Bergen </a:t>
            </a:r>
            <a:endParaRPr lang="nb-NO" dirty="0">
              <a:solidFill>
                <a:schemeClr val="bg1"/>
              </a:solidFill>
            </a:endParaRPr>
          </a:p>
        </p:txBody>
      </p:sp>
      <p:sp>
        <p:nvSpPr>
          <p:cNvPr id="6" name="AutoShape 2" descr="Hjem">
            <a:hlinkClick r:id="rId3" tooltip="Hjem"/>
          </p:cNvPr>
          <p:cNvSpPr>
            <a:spLocks noChangeAspect="1" noChangeArrowheads="1"/>
          </p:cNvSpPr>
          <p:nvPr/>
        </p:nvSpPr>
        <p:spPr bwMode="auto">
          <a:xfrm>
            <a:off x="4424363" y="-3048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b-NO"/>
          </a:p>
        </p:txBody>
      </p:sp>
      <p:pic>
        <p:nvPicPr>
          <p:cNvPr id="9" name="Bilde 7"/>
          <p:cNvPicPr/>
          <p:nvPr/>
        </p:nvPicPr>
        <p:blipFill>
          <a:blip r:embed="rId4" cstate="print">
            <a:biLevel thresh="25000"/>
            <a:extLst>
              <a:ext uri="{BEBA8EAE-BF5A-486C-A8C5-ECC9F3942E4B}">
                <a14:imgProps xmlns:a14="http://schemas.microsoft.com/office/drawing/2010/main">
                  <a14:imgLayer r:embed="rId5">
                    <a14:imgEffect>
                      <a14:brightnessContrast contrast="-80000"/>
                    </a14:imgEffect>
                  </a14:imgLayer>
                </a14:imgProps>
              </a:ext>
              <a:ext uri="{28A0092B-C50C-407E-A947-70E740481C1C}">
                <a14:useLocalDpi xmlns:a14="http://schemas.microsoft.com/office/drawing/2010/main" val="0"/>
              </a:ext>
            </a:extLst>
          </a:blip>
          <a:stretch>
            <a:fillRect/>
          </a:stretch>
        </p:blipFill>
        <p:spPr>
          <a:xfrm>
            <a:off x="8316416" y="6021288"/>
            <a:ext cx="539115" cy="539115"/>
          </a:xfrm>
          <a:prstGeom prst="rect">
            <a:avLst/>
          </a:prstGeom>
        </p:spPr>
      </p:pic>
      <p:sp>
        <p:nvSpPr>
          <p:cNvPr id="10" name="TextBox 9"/>
          <p:cNvSpPr txBox="1"/>
          <p:nvPr/>
        </p:nvSpPr>
        <p:spPr>
          <a:xfrm>
            <a:off x="30289" y="6093297"/>
            <a:ext cx="8070104" cy="307777"/>
          </a:xfrm>
          <a:prstGeom prst="rect">
            <a:avLst/>
          </a:prstGeom>
          <a:noFill/>
        </p:spPr>
        <p:txBody>
          <a:bodyPr wrap="square" rtlCol="0">
            <a:spAutoFit/>
          </a:bodyPr>
          <a:lstStyle/>
          <a:p>
            <a:r>
              <a:rPr lang="nb-NO" sz="1400" dirty="0" smtClean="0">
                <a:solidFill>
                  <a:schemeClr val="bg1"/>
                </a:solidFill>
              </a:rPr>
              <a:t>    </a:t>
            </a:r>
            <a:endParaRPr lang="nb-NO" sz="1400" dirty="0">
              <a:solidFill>
                <a:schemeClr val="bg1"/>
              </a:solidFill>
            </a:endParaRPr>
          </a:p>
        </p:txBody>
      </p:sp>
      <p:sp>
        <p:nvSpPr>
          <p:cNvPr id="11" name="TextBox 10"/>
          <p:cNvSpPr txBox="1"/>
          <p:nvPr/>
        </p:nvSpPr>
        <p:spPr>
          <a:xfrm>
            <a:off x="179513" y="2089885"/>
            <a:ext cx="8352927" cy="2862322"/>
          </a:xfrm>
          <a:prstGeom prst="rect">
            <a:avLst/>
          </a:prstGeom>
          <a:noFill/>
        </p:spPr>
        <p:txBody>
          <a:bodyPr wrap="square" rtlCol="0">
            <a:spAutoFit/>
          </a:bodyPr>
          <a:lstStyle/>
          <a:p>
            <a:pPr algn="ctr"/>
            <a:r>
              <a:rPr lang="nb-NO" sz="3200" dirty="0"/>
              <a:t>Access to </a:t>
            </a:r>
            <a:r>
              <a:rPr lang="nb-NO" sz="3200" dirty="0" err="1" smtClean="0"/>
              <a:t>information</a:t>
            </a:r>
            <a:r>
              <a:rPr lang="nb-NO" sz="3200" dirty="0" smtClean="0"/>
              <a:t> and </a:t>
            </a:r>
            <a:r>
              <a:rPr lang="nb-NO" sz="3200" dirty="0" err="1" smtClean="0"/>
              <a:t>knowledge</a:t>
            </a:r>
            <a:r>
              <a:rPr lang="nb-NO" sz="3200" dirty="0" smtClean="0"/>
              <a:t> </a:t>
            </a:r>
            <a:r>
              <a:rPr lang="nb-NO" sz="3200" dirty="0"/>
              <a:t>for </a:t>
            </a:r>
            <a:r>
              <a:rPr lang="nb-NO" sz="3200" dirty="0" err="1"/>
              <a:t>open</a:t>
            </a:r>
            <a:r>
              <a:rPr lang="nb-NO" sz="3200" dirty="0"/>
              <a:t> </a:t>
            </a:r>
            <a:r>
              <a:rPr lang="nb-NO" sz="3200" dirty="0" err="1"/>
              <a:t>government</a:t>
            </a:r>
            <a:r>
              <a:rPr lang="nb-NO" sz="3200" dirty="0"/>
              <a:t>: </a:t>
            </a:r>
            <a:br>
              <a:rPr lang="nb-NO" sz="3200" dirty="0"/>
            </a:br>
            <a:r>
              <a:rPr lang="nb-NO" sz="3200" dirty="0"/>
              <a:t>The </a:t>
            </a:r>
            <a:r>
              <a:rPr lang="nb-NO" sz="3200" dirty="0" err="1"/>
              <a:t>contribution</a:t>
            </a:r>
            <a:r>
              <a:rPr lang="nb-NO" sz="3200" dirty="0"/>
              <a:t> </a:t>
            </a:r>
            <a:r>
              <a:rPr lang="nb-NO" sz="3200" dirty="0" err="1"/>
              <a:t>of</a:t>
            </a:r>
            <a:r>
              <a:rPr lang="nb-NO" sz="3200" dirty="0"/>
              <a:t> </a:t>
            </a:r>
            <a:r>
              <a:rPr lang="nb-NO" sz="3200" dirty="0" err="1" smtClean="0"/>
              <a:t>libraries</a:t>
            </a:r>
            <a:r>
              <a:rPr lang="nb-NO" sz="3200" dirty="0" smtClean="0"/>
              <a:t> and </a:t>
            </a:r>
            <a:r>
              <a:rPr lang="nb-NO" sz="3200" dirty="0"/>
              <a:t>IFLA </a:t>
            </a:r>
            <a:br>
              <a:rPr lang="nb-NO" sz="3200" dirty="0"/>
            </a:br>
            <a:r>
              <a:rPr lang="nb-NO" sz="3200" dirty="0"/>
              <a:t/>
            </a:r>
            <a:br>
              <a:rPr lang="nb-NO" sz="3200" dirty="0"/>
            </a:br>
            <a:r>
              <a:rPr lang="nb-NO" sz="3200" dirty="0"/>
              <a:t/>
            </a:r>
            <a:br>
              <a:rPr lang="nb-NO" sz="3200" dirty="0"/>
            </a:br>
            <a:endParaRPr lang="en-US" sz="2000" dirty="0"/>
          </a:p>
        </p:txBody>
      </p:sp>
      <p:sp>
        <p:nvSpPr>
          <p:cNvPr id="16" name="Rectangle 15"/>
          <p:cNvSpPr/>
          <p:nvPr/>
        </p:nvSpPr>
        <p:spPr>
          <a:xfrm>
            <a:off x="251520" y="3861048"/>
            <a:ext cx="8640959" cy="1692771"/>
          </a:xfrm>
          <a:prstGeom prst="rect">
            <a:avLst/>
          </a:prstGeom>
        </p:spPr>
        <p:txBody>
          <a:bodyPr wrap="square">
            <a:spAutoFit/>
          </a:bodyPr>
          <a:lstStyle/>
          <a:p>
            <a:pPr algn="ctr"/>
            <a:r>
              <a:rPr lang="en-US" sz="2400" b="1" dirty="0" smtClean="0">
                <a:solidFill>
                  <a:schemeClr val="bg1">
                    <a:lumMod val="50000"/>
                  </a:schemeClr>
                </a:solidFill>
              </a:rPr>
              <a:t>Dr. Maria-Carme Torras i Calvo</a:t>
            </a:r>
          </a:p>
          <a:p>
            <a:pPr algn="ctr"/>
            <a:r>
              <a:rPr lang="en-US" sz="2000" b="1" dirty="0" smtClean="0">
                <a:solidFill>
                  <a:schemeClr val="bg1">
                    <a:lumMod val="50000"/>
                  </a:schemeClr>
                </a:solidFill>
              </a:rPr>
              <a:t>Library director, University of Bergen</a:t>
            </a:r>
          </a:p>
          <a:p>
            <a:pPr algn="ctr"/>
            <a:r>
              <a:rPr lang="en-US" sz="2000" b="1" dirty="0" smtClean="0">
                <a:solidFill>
                  <a:schemeClr val="bg1">
                    <a:lumMod val="50000"/>
                  </a:schemeClr>
                </a:solidFill>
              </a:rPr>
              <a:t>Governing Board member, IFLA</a:t>
            </a:r>
            <a:endParaRPr lang="en-US" sz="2000" dirty="0" smtClean="0">
              <a:solidFill>
                <a:schemeClr val="bg1">
                  <a:lumMod val="50000"/>
                </a:schemeClr>
              </a:solidFill>
            </a:endParaRPr>
          </a:p>
          <a:p>
            <a:pPr algn="ctr"/>
            <a:endParaRPr lang="en-US" sz="2000" dirty="0">
              <a:solidFill>
                <a:schemeClr val="bg1">
                  <a:lumMod val="50000"/>
                </a:schemeClr>
              </a:solidFill>
            </a:endParaRPr>
          </a:p>
          <a:p>
            <a:pPr algn="ctr"/>
            <a:r>
              <a:rPr lang="en-US" sz="2000" dirty="0" smtClean="0">
                <a:solidFill>
                  <a:schemeClr val="bg1">
                    <a:lumMod val="50000"/>
                  </a:schemeClr>
                </a:solidFill>
              </a:rPr>
              <a:t> </a:t>
            </a:r>
            <a:endParaRPr lang="en-US" sz="2000" dirty="0">
              <a:solidFill>
                <a:schemeClr val="bg1">
                  <a:lumMod val="50000"/>
                </a:schemeClr>
              </a:solidFill>
            </a:endParaRPr>
          </a:p>
        </p:txBody>
      </p:sp>
      <p:pic>
        <p:nvPicPr>
          <p:cNvPr id="1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1520" y="5877272"/>
            <a:ext cx="8477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7880529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err="1" smtClean="0"/>
              <a:t>Unsustainable</a:t>
            </a:r>
            <a:r>
              <a:rPr lang="nb-NO" dirty="0" smtClean="0"/>
              <a:t> </a:t>
            </a:r>
            <a:r>
              <a:rPr lang="nb-NO" dirty="0" err="1" smtClean="0"/>
              <a:t>access</a:t>
            </a:r>
            <a:r>
              <a:rPr lang="nb-NO" dirty="0" smtClean="0"/>
              <a:t> to </a:t>
            </a:r>
            <a:r>
              <a:rPr lang="nb-NO" dirty="0" err="1" smtClean="0"/>
              <a:t>published</a:t>
            </a:r>
            <a:r>
              <a:rPr lang="nb-NO" dirty="0" smtClean="0"/>
              <a:t> </a:t>
            </a:r>
            <a:r>
              <a:rPr lang="nb-NO" dirty="0" err="1" smtClean="0"/>
              <a:t>scholarship</a:t>
            </a:r>
            <a:endParaRPr lang="nb-NO" dirty="0"/>
          </a:p>
        </p:txBody>
      </p:sp>
      <p:sp>
        <p:nvSpPr>
          <p:cNvPr id="3" name="Plassholder for innhold 2"/>
          <p:cNvSpPr>
            <a:spLocks noGrp="1"/>
          </p:cNvSpPr>
          <p:nvPr>
            <p:ph idx="1"/>
          </p:nvPr>
        </p:nvSpPr>
        <p:spPr>
          <a:xfrm>
            <a:off x="683568" y="1988840"/>
            <a:ext cx="8136904" cy="3960440"/>
          </a:xfrm>
        </p:spPr>
        <p:txBody>
          <a:bodyPr>
            <a:normAutofit/>
          </a:bodyPr>
          <a:lstStyle/>
          <a:p>
            <a:pPr marL="0" indent="0">
              <a:buNone/>
            </a:pPr>
            <a:endParaRPr lang="nb-NO" dirty="0" smtClean="0"/>
          </a:p>
          <a:p>
            <a:r>
              <a:rPr lang="nb-NO" sz="3200" dirty="0" err="1" smtClean="0">
                <a:solidFill>
                  <a:srgbClr val="000000"/>
                </a:solidFill>
              </a:rPr>
              <a:t>Cutting</a:t>
            </a:r>
            <a:r>
              <a:rPr lang="nb-NO" sz="3200" dirty="0" smtClean="0">
                <a:solidFill>
                  <a:srgbClr val="000000"/>
                </a:solidFill>
              </a:rPr>
              <a:t> </a:t>
            </a:r>
            <a:r>
              <a:rPr lang="nb-NO" sz="3200" dirty="0" err="1" smtClean="0">
                <a:solidFill>
                  <a:srgbClr val="000000"/>
                </a:solidFill>
              </a:rPr>
              <a:t>down</a:t>
            </a:r>
            <a:r>
              <a:rPr lang="nb-NO" sz="3200" dirty="0" smtClean="0">
                <a:solidFill>
                  <a:srgbClr val="000000"/>
                </a:solidFill>
              </a:rPr>
              <a:t> </a:t>
            </a:r>
            <a:r>
              <a:rPr lang="nb-NO" sz="3200" dirty="0" err="1" smtClean="0">
                <a:solidFill>
                  <a:srgbClr val="000000"/>
                </a:solidFill>
              </a:rPr>
              <a:t>on</a:t>
            </a:r>
            <a:r>
              <a:rPr lang="nb-NO" sz="3200" dirty="0" smtClean="0">
                <a:solidFill>
                  <a:srgbClr val="000000"/>
                </a:solidFill>
              </a:rPr>
              <a:t> </a:t>
            </a:r>
            <a:r>
              <a:rPr lang="nb-NO" sz="3200" dirty="0" err="1" smtClean="0">
                <a:solidFill>
                  <a:srgbClr val="000000"/>
                </a:solidFill>
              </a:rPr>
              <a:t>actual</a:t>
            </a:r>
            <a:r>
              <a:rPr lang="nb-NO" sz="3200" dirty="0" smtClean="0">
                <a:solidFill>
                  <a:srgbClr val="000000"/>
                </a:solidFill>
              </a:rPr>
              <a:t> </a:t>
            </a:r>
            <a:r>
              <a:rPr lang="nb-NO" sz="3200" dirty="0" err="1" smtClean="0">
                <a:solidFill>
                  <a:srgbClr val="000000"/>
                </a:solidFill>
              </a:rPr>
              <a:t>access</a:t>
            </a:r>
            <a:r>
              <a:rPr lang="nb-NO" sz="3200" dirty="0" smtClean="0">
                <a:solidFill>
                  <a:srgbClr val="000000"/>
                </a:solidFill>
              </a:rPr>
              <a:t> for </a:t>
            </a:r>
            <a:r>
              <a:rPr lang="nb-NO" sz="3200" dirty="0" err="1" smtClean="0">
                <a:solidFill>
                  <a:srgbClr val="000000"/>
                </a:solidFill>
              </a:rPr>
              <a:t>researchers</a:t>
            </a:r>
            <a:r>
              <a:rPr lang="nb-NO" sz="3200" dirty="0" smtClean="0">
                <a:solidFill>
                  <a:srgbClr val="000000"/>
                </a:solidFill>
              </a:rPr>
              <a:t> and students</a:t>
            </a:r>
            <a:endParaRPr lang="nb-NO" sz="3200" dirty="0">
              <a:solidFill>
                <a:srgbClr val="000000"/>
              </a:solidFill>
            </a:endParaRPr>
          </a:p>
          <a:p>
            <a:r>
              <a:rPr lang="nb-NO" sz="3200" dirty="0" smtClean="0">
                <a:solidFill>
                  <a:srgbClr val="000000"/>
                </a:solidFill>
              </a:rPr>
              <a:t>Not </a:t>
            </a:r>
            <a:r>
              <a:rPr lang="nb-NO" sz="3200" dirty="0" err="1" smtClean="0">
                <a:solidFill>
                  <a:srgbClr val="000000"/>
                </a:solidFill>
              </a:rPr>
              <a:t>sufficient</a:t>
            </a:r>
            <a:r>
              <a:rPr lang="nb-NO" sz="3200" dirty="0" smtClean="0">
                <a:solidFill>
                  <a:srgbClr val="000000"/>
                </a:solidFill>
              </a:rPr>
              <a:t> </a:t>
            </a:r>
            <a:r>
              <a:rPr lang="nb-NO" sz="3200" dirty="0" err="1" smtClean="0">
                <a:solidFill>
                  <a:srgbClr val="000000"/>
                </a:solidFill>
              </a:rPr>
              <a:t>access</a:t>
            </a:r>
            <a:r>
              <a:rPr lang="nb-NO" sz="3200" dirty="0" smtClean="0">
                <a:solidFill>
                  <a:srgbClr val="000000"/>
                </a:solidFill>
              </a:rPr>
              <a:t> for </a:t>
            </a:r>
            <a:r>
              <a:rPr lang="nb-NO" sz="3200" dirty="0" err="1" smtClean="0">
                <a:solidFill>
                  <a:srgbClr val="000000"/>
                </a:solidFill>
              </a:rPr>
              <a:t>the</a:t>
            </a:r>
            <a:r>
              <a:rPr lang="nb-NO" sz="3200" dirty="0" smtClean="0">
                <a:solidFill>
                  <a:srgbClr val="000000"/>
                </a:solidFill>
              </a:rPr>
              <a:t> general </a:t>
            </a:r>
            <a:r>
              <a:rPr lang="nb-NO" sz="3200" dirty="0" err="1" smtClean="0">
                <a:solidFill>
                  <a:srgbClr val="000000"/>
                </a:solidFill>
              </a:rPr>
              <a:t>public</a:t>
            </a:r>
            <a:endParaRPr lang="nb-NO" sz="3200" dirty="0" smtClean="0">
              <a:solidFill>
                <a:srgbClr val="000000"/>
              </a:solidFill>
            </a:endParaRPr>
          </a:p>
          <a:p>
            <a:r>
              <a:rPr lang="nb-NO" sz="3200" dirty="0" smtClean="0">
                <a:solidFill>
                  <a:srgbClr val="000000"/>
                </a:solidFill>
              </a:rPr>
              <a:t>Not </a:t>
            </a:r>
            <a:r>
              <a:rPr lang="nb-NO" sz="3200" dirty="0" err="1" smtClean="0">
                <a:solidFill>
                  <a:srgbClr val="000000"/>
                </a:solidFill>
              </a:rPr>
              <a:t>sufficient</a:t>
            </a:r>
            <a:r>
              <a:rPr lang="nb-NO" sz="3200" dirty="0" smtClean="0">
                <a:solidFill>
                  <a:srgbClr val="000000"/>
                </a:solidFill>
              </a:rPr>
              <a:t> </a:t>
            </a:r>
            <a:r>
              <a:rPr lang="nb-NO" sz="3200" dirty="0" err="1" smtClean="0">
                <a:solidFill>
                  <a:srgbClr val="000000"/>
                </a:solidFill>
              </a:rPr>
              <a:t>access</a:t>
            </a:r>
            <a:r>
              <a:rPr lang="nb-NO" sz="3200" dirty="0" smtClean="0">
                <a:solidFill>
                  <a:srgbClr val="000000"/>
                </a:solidFill>
              </a:rPr>
              <a:t> for </a:t>
            </a:r>
            <a:r>
              <a:rPr lang="nb-NO" sz="3200" dirty="0" err="1" smtClean="0">
                <a:solidFill>
                  <a:srgbClr val="000000"/>
                </a:solidFill>
              </a:rPr>
              <a:t>professionals</a:t>
            </a:r>
            <a:r>
              <a:rPr lang="nb-NO" sz="3200" dirty="0" smtClean="0">
                <a:solidFill>
                  <a:srgbClr val="000000"/>
                </a:solidFill>
              </a:rPr>
              <a:t> </a:t>
            </a:r>
            <a:r>
              <a:rPr lang="nb-NO" sz="3200" dirty="0" err="1" smtClean="0">
                <a:solidFill>
                  <a:srgbClr val="000000"/>
                </a:solidFill>
              </a:rPr>
              <a:t>outside</a:t>
            </a:r>
            <a:r>
              <a:rPr lang="nb-NO" sz="3200" dirty="0" smtClean="0">
                <a:solidFill>
                  <a:srgbClr val="000000"/>
                </a:solidFill>
              </a:rPr>
              <a:t> </a:t>
            </a:r>
            <a:r>
              <a:rPr lang="nb-NO" sz="3200" dirty="0" err="1" smtClean="0">
                <a:solidFill>
                  <a:srgbClr val="000000"/>
                </a:solidFill>
              </a:rPr>
              <a:t>universities</a:t>
            </a:r>
            <a:r>
              <a:rPr lang="nb-NO" sz="3200" dirty="0" smtClean="0">
                <a:solidFill>
                  <a:srgbClr val="000000"/>
                </a:solidFill>
              </a:rPr>
              <a:t>, </a:t>
            </a:r>
            <a:r>
              <a:rPr lang="nb-NO" sz="3200" dirty="0" err="1" smtClean="0">
                <a:solidFill>
                  <a:srgbClr val="000000"/>
                </a:solidFill>
              </a:rPr>
              <a:t>who</a:t>
            </a:r>
            <a:r>
              <a:rPr lang="nb-NO" sz="3200" dirty="0" smtClean="0">
                <a:solidFill>
                  <a:srgbClr val="000000"/>
                </a:solidFill>
              </a:rPr>
              <a:t> </a:t>
            </a:r>
            <a:r>
              <a:rPr lang="nb-NO" sz="3200" dirty="0" err="1" smtClean="0">
                <a:solidFill>
                  <a:srgbClr val="000000"/>
                </a:solidFill>
              </a:rPr>
              <a:t>are</a:t>
            </a:r>
            <a:r>
              <a:rPr lang="nb-NO" sz="3200" dirty="0" smtClean="0">
                <a:solidFill>
                  <a:srgbClr val="000000"/>
                </a:solidFill>
              </a:rPr>
              <a:t> </a:t>
            </a:r>
            <a:r>
              <a:rPr lang="nb-NO" sz="3200" dirty="0" err="1" smtClean="0">
                <a:solidFill>
                  <a:srgbClr val="000000"/>
                </a:solidFill>
              </a:rPr>
              <a:t>required</a:t>
            </a:r>
            <a:r>
              <a:rPr lang="nb-NO" sz="3200" dirty="0" smtClean="0">
                <a:solidFill>
                  <a:srgbClr val="000000"/>
                </a:solidFill>
              </a:rPr>
              <a:t> to </a:t>
            </a:r>
            <a:r>
              <a:rPr lang="nb-NO" sz="3200" dirty="0" err="1" smtClean="0">
                <a:solidFill>
                  <a:srgbClr val="000000"/>
                </a:solidFill>
              </a:rPr>
              <a:t>work</a:t>
            </a:r>
            <a:r>
              <a:rPr lang="nb-NO" sz="3200" dirty="0" smtClean="0">
                <a:solidFill>
                  <a:srgbClr val="000000"/>
                </a:solidFill>
              </a:rPr>
              <a:t> </a:t>
            </a:r>
            <a:r>
              <a:rPr lang="nb-NO" sz="3200" dirty="0" err="1" smtClean="0">
                <a:solidFill>
                  <a:srgbClr val="000000"/>
                </a:solidFill>
              </a:rPr>
              <a:t>evidence-based</a:t>
            </a:r>
            <a:r>
              <a:rPr lang="nb-NO" sz="3200" dirty="0" smtClean="0">
                <a:solidFill>
                  <a:srgbClr val="000000"/>
                </a:solidFill>
              </a:rPr>
              <a:t>, e.g. </a:t>
            </a:r>
            <a:r>
              <a:rPr lang="nb-NO" sz="3200" dirty="0" err="1">
                <a:solidFill>
                  <a:srgbClr val="000000"/>
                </a:solidFill>
              </a:rPr>
              <a:t>h</a:t>
            </a:r>
            <a:r>
              <a:rPr lang="nb-NO" sz="3200" dirty="0" err="1" smtClean="0">
                <a:solidFill>
                  <a:srgbClr val="000000"/>
                </a:solidFill>
              </a:rPr>
              <a:t>ealth</a:t>
            </a:r>
            <a:r>
              <a:rPr lang="nb-NO" sz="3200" dirty="0" smtClean="0">
                <a:solidFill>
                  <a:srgbClr val="000000"/>
                </a:solidFill>
              </a:rPr>
              <a:t> services</a:t>
            </a:r>
          </a:p>
        </p:txBody>
      </p:sp>
    </p:spTree>
    <p:extLst>
      <p:ext uri="{BB962C8B-B14F-4D97-AF65-F5344CB8AC3E}">
        <p14:creationId xmlns:p14="http://schemas.microsoft.com/office/powerpoint/2010/main" val="15905903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pPr marL="0" indent="0">
              <a:buNone/>
            </a:pPr>
            <a:endParaRPr lang="nb-NO" dirty="0"/>
          </a:p>
          <a:p>
            <a:pPr marL="0" indent="0">
              <a:buNone/>
            </a:pPr>
            <a:r>
              <a:rPr lang="nb-NO" sz="3200" b="1" dirty="0" smtClean="0">
                <a:solidFill>
                  <a:srgbClr val="DB3F3D"/>
                </a:solidFill>
              </a:rPr>
              <a:t>Immediate </a:t>
            </a:r>
            <a:r>
              <a:rPr lang="nb-NO" sz="3200" b="1" dirty="0" err="1" smtClean="0">
                <a:solidFill>
                  <a:srgbClr val="DB3F3D"/>
                </a:solidFill>
              </a:rPr>
              <a:t>transition</a:t>
            </a:r>
            <a:r>
              <a:rPr lang="nb-NO" sz="3200" b="1" dirty="0" smtClean="0">
                <a:solidFill>
                  <a:srgbClr val="DB3F3D"/>
                </a:solidFill>
              </a:rPr>
              <a:t> to </a:t>
            </a:r>
            <a:r>
              <a:rPr lang="nb-NO" sz="3200" b="1" dirty="0" err="1" smtClean="0">
                <a:solidFill>
                  <a:srgbClr val="DB3F3D"/>
                </a:solidFill>
              </a:rPr>
              <a:t>open</a:t>
            </a:r>
            <a:r>
              <a:rPr lang="nb-NO" sz="3200" b="1" dirty="0" smtClean="0">
                <a:solidFill>
                  <a:srgbClr val="DB3F3D"/>
                </a:solidFill>
              </a:rPr>
              <a:t> </a:t>
            </a:r>
            <a:r>
              <a:rPr lang="nb-NO" sz="3200" b="1" dirty="0" err="1" smtClean="0">
                <a:solidFill>
                  <a:srgbClr val="DB3F3D"/>
                </a:solidFill>
              </a:rPr>
              <a:t>models</a:t>
            </a:r>
            <a:r>
              <a:rPr lang="nb-NO" sz="3200" b="1" dirty="0" smtClean="0">
                <a:solidFill>
                  <a:srgbClr val="DB3F3D"/>
                </a:solidFill>
              </a:rPr>
              <a:t> </a:t>
            </a:r>
            <a:r>
              <a:rPr lang="nb-NO" sz="3200" b="1" dirty="0" err="1" smtClean="0">
                <a:solidFill>
                  <a:srgbClr val="DB3F3D"/>
                </a:solidFill>
              </a:rPr>
              <a:t>of</a:t>
            </a:r>
            <a:r>
              <a:rPr lang="nb-NO" sz="3200" b="1" dirty="0" smtClean="0">
                <a:solidFill>
                  <a:srgbClr val="DB3F3D"/>
                </a:solidFill>
              </a:rPr>
              <a:t> </a:t>
            </a:r>
            <a:r>
              <a:rPr lang="nb-NO" sz="3200" b="1" dirty="0" err="1" smtClean="0">
                <a:solidFill>
                  <a:srgbClr val="DB3F3D"/>
                </a:solidFill>
              </a:rPr>
              <a:t>access</a:t>
            </a:r>
            <a:r>
              <a:rPr lang="nb-NO" sz="3200" b="1" dirty="0" smtClean="0">
                <a:solidFill>
                  <a:srgbClr val="DB3F3D"/>
                </a:solidFill>
              </a:rPr>
              <a:t> to </a:t>
            </a:r>
            <a:r>
              <a:rPr lang="nb-NO" sz="3200" b="1" dirty="0" err="1" smtClean="0">
                <a:solidFill>
                  <a:srgbClr val="DB3F3D"/>
                </a:solidFill>
              </a:rPr>
              <a:t>published</a:t>
            </a:r>
            <a:r>
              <a:rPr lang="nb-NO" sz="3200" b="1" dirty="0" smtClean="0">
                <a:solidFill>
                  <a:srgbClr val="DB3F3D"/>
                </a:solidFill>
              </a:rPr>
              <a:t> </a:t>
            </a:r>
            <a:r>
              <a:rPr lang="nb-NO" sz="3200" b="1" dirty="0" err="1" smtClean="0">
                <a:solidFill>
                  <a:srgbClr val="DB3F3D"/>
                </a:solidFill>
              </a:rPr>
              <a:t>scholarship</a:t>
            </a:r>
            <a:r>
              <a:rPr lang="nb-NO" sz="3200" b="1" dirty="0" smtClean="0">
                <a:solidFill>
                  <a:srgbClr val="DB3F3D"/>
                </a:solidFill>
              </a:rPr>
              <a:t> </a:t>
            </a:r>
          </a:p>
          <a:p>
            <a:pPr marL="0" indent="0">
              <a:buNone/>
            </a:pPr>
            <a:endParaRPr lang="nb-NO" sz="3200" b="1" dirty="0">
              <a:solidFill>
                <a:srgbClr val="DB3F3D"/>
              </a:solidFill>
            </a:endParaRPr>
          </a:p>
          <a:p>
            <a:pPr marL="0" indent="0">
              <a:buNone/>
            </a:pPr>
            <a:r>
              <a:rPr lang="nb-NO" sz="3200" b="1" dirty="0" err="1" smtClean="0">
                <a:solidFill>
                  <a:srgbClr val="DB3F3D"/>
                </a:solidFill>
              </a:rPr>
              <a:t>What</a:t>
            </a:r>
            <a:r>
              <a:rPr lang="nb-NO" sz="3200" b="1" dirty="0" smtClean="0">
                <a:solidFill>
                  <a:srgbClr val="DB3F3D"/>
                </a:solidFill>
              </a:rPr>
              <a:t> </a:t>
            </a:r>
            <a:r>
              <a:rPr lang="nb-NO" sz="3200" b="1" dirty="0" err="1" smtClean="0">
                <a:solidFill>
                  <a:srgbClr val="DB3F3D"/>
                </a:solidFill>
              </a:rPr>
              <a:t>are</a:t>
            </a:r>
            <a:r>
              <a:rPr lang="nb-NO" sz="3200" b="1" dirty="0" smtClean="0">
                <a:solidFill>
                  <a:srgbClr val="DB3F3D"/>
                </a:solidFill>
              </a:rPr>
              <a:t> </a:t>
            </a:r>
            <a:r>
              <a:rPr lang="nb-NO" sz="3200" b="1" dirty="0" err="1" smtClean="0">
                <a:solidFill>
                  <a:srgbClr val="DB3F3D"/>
                </a:solidFill>
              </a:rPr>
              <a:t>libraries</a:t>
            </a:r>
            <a:r>
              <a:rPr lang="nb-NO" sz="3200" b="1" dirty="0" smtClean="0">
                <a:solidFill>
                  <a:srgbClr val="DB3F3D"/>
                </a:solidFill>
              </a:rPr>
              <a:t> </a:t>
            </a:r>
            <a:r>
              <a:rPr lang="nb-NO" sz="3200" b="1" dirty="0" err="1" smtClean="0">
                <a:solidFill>
                  <a:srgbClr val="DB3F3D"/>
                </a:solidFill>
              </a:rPr>
              <a:t>doing</a:t>
            </a:r>
            <a:r>
              <a:rPr lang="nb-NO" sz="3200" b="1" dirty="0" smtClean="0">
                <a:solidFill>
                  <a:srgbClr val="DB3F3D"/>
                </a:solidFill>
              </a:rPr>
              <a:t> at </a:t>
            </a:r>
            <a:r>
              <a:rPr lang="nb-NO" sz="3200" b="1" dirty="0" err="1" smtClean="0">
                <a:solidFill>
                  <a:srgbClr val="DB3F3D"/>
                </a:solidFill>
              </a:rPr>
              <a:t>national</a:t>
            </a:r>
            <a:r>
              <a:rPr lang="nb-NO" sz="3200" b="1" dirty="0" smtClean="0">
                <a:solidFill>
                  <a:srgbClr val="DB3F3D"/>
                </a:solidFill>
              </a:rPr>
              <a:t> and global </a:t>
            </a:r>
            <a:r>
              <a:rPr lang="nb-NO" sz="3200" b="1" dirty="0" err="1" smtClean="0">
                <a:solidFill>
                  <a:srgbClr val="DB3F3D"/>
                </a:solidFill>
              </a:rPr>
              <a:t>level</a:t>
            </a:r>
            <a:r>
              <a:rPr lang="nb-NO" sz="3200" b="1" dirty="0" smtClean="0">
                <a:solidFill>
                  <a:srgbClr val="DB3F3D"/>
                </a:solidFill>
              </a:rPr>
              <a:t>?</a:t>
            </a:r>
          </a:p>
          <a:p>
            <a:pPr marL="0" indent="0">
              <a:buNone/>
            </a:pPr>
            <a:endParaRPr lang="nb-NO" dirty="0">
              <a:solidFill>
                <a:srgbClr val="DB3F3D"/>
              </a:solidFill>
            </a:endParaRPr>
          </a:p>
          <a:p>
            <a:pPr marL="0" indent="0">
              <a:buNone/>
            </a:pPr>
            <a:endParaRPr lang="nb-NO" dirty="0" smtClean="0"/>
          </a:p>
        </p:txBody>
      </p:sp>
    </p:spTree>
    <p:extLst>
      <p:ext uri="{BB962C8B-B14F-4D97-AF65-F5344CB8AC3E}">
        <p14:creationId xmlns:p14="http://schemas.microsoft.com/office/powerpoint/2010/main" val="3995121300"/>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ssholder for innhold 6"/>
          <p:cNvSpPr>
            <a:spLocks noGrp="1"/>
          </p:cNvSpPr>
          <p:nvPr>
            <p:ph idx="1"/>
          </p:nvPr>
        </p:nvSpPr>
        <p:spPr>
          <a:xfrm>
            <a:off x="3779912" y="2060847"/>
            <a:ext cx="5040560" cy="4032449"/>
          </a:xfrm>
        </p:spPr>
        <p:txBody>
          <a:bodyPr>
            <a:normAutofit fontScale="92500" lnSpcReduction="20000"/>
          </a:bodyPr>
          <a:lstStyle/>
          <a:p>
            <a:r>
              <a:rPr lang="nb-NO" dirty="0" err="1" smtClean="0">
                <a:solidFill>
                  <a:srgbClr val="000000"/>
                </a:solidFill>
              </a:rPr>
              <a:t>Results</a:t>
            </a:r>
            <a:r>
              <a:rPr lang="nb-NO" dirty="0" smtClean="0">
                <a:solidFill>
                  <a:srgbClr val="000000"/>
                </a:solidFill>
              </a:rPr>
              <a:t> </a:t>
            </a:r>
            <a:r>
              <a:rPr lang="nb-NO" dirty="0">
                <a:solidFill>
                  <a:srgbClr val="000000"/>
                </a:solidFill>
              </a:rPr>
              <a:t>from </a:t>
            </a:r>
            <a:r>
              <a:rPr lang="nb-NO" dirty="0" err="1">
                <a:solidFill>
                  <a:srgbClr val="000000"/>
                </a:solidFill>
              </a:rPr>
              <a:t>research</a:t>
            </a:r>
            <a:r>
              <a:rPr lang="nb-NO" dirty="0">
                <a:solidFill>
                  <a:srgbClr val="000000"/>
                </a:solidFill>
              </a:rPr>
              <a:t> </a:t>
            </a:r>
            <a:r>
              <a:rPr lang="nb-NO" dirty="0" err="1">
                <a:solidFill>
                  <a:srgbClr val="000000"/>
                </a:solidFill>
              </a:rPr>
              <a:t>publicly</a:t>
            </a:r>
            <a:r>
              <a:rPr lang="nb-NO" dirty="0">
                <a:solidFill>
                  <a:srgbClr val="000000"/>
                </a:solidFill>
              </a:rPr>
              <a:t> </a:t>
            </a:r>
            <a:r>
              <a:rPr lang="nb-NO" dirty="0" err="1">
                <a:solidFill>
                  <a:srgbClr val="000000"/>
                </a:solidFill>
              </a:rPr>
              <a:t>funded</a:t>
            </a:r>
            <a:r>
              <a:rPr lang="nb-NO" dirty="0">
                <a:solidFill>
                  <a:srgbClr val="000000"/>
                </a:solidFill>
              </a:rPr>
              <a:t> </a:t>
            </a:r>
            <a:r>
              <a:rPr lang="nb-NO" dirty="0" smtClean="0">
                <a:solidFill>
                  <a:srgbClr val="000000"/>
                </a:solidFill>
              </a:rPr>
              <a:t>must be </a:t>
            </a:r>
            <a:r>
              <a:rPr lang="nb-NO" dirty="0" err="1" smtClean="0">
                <a:solidFill>
                  <a:srgbClr val="000000"/>
                </a:solidFill>
              </a:rPr>
              <a:t>available</a:t>
            </a:r>
            <a:r>
              <a:rPr lang="nb-NO" dirty="0" smtClean="0">
                <a:solidFill>
                  <a:srgbClr val="000000"/>
                </a:solidFill>
              </a:rPr>
              <a:t> </a:t>
            </a:r>
            <a:r>
              <a:rPr lang="nb-NO" dirty="0">
                <a:solidFill>
                  <a:srgbClr val="000000"/>
                </a:solidFill>
              </a:rPr>
              <a:t>to </a:t>
            </a:r>
            <a:r>
              <a:rPr lang="nb-NO" dirty="0" err="1">
                <a:solidFill>
                  <a:srgbClr val="000000"/>
                </a:solidFill>
              </a:rPr>
              <a:t>the</a:t>
            </a:r>
            <a:r>
              <a:rPr lang="nb-NO" dirty="0">
                <a:solidFill>
                  <a:srgbClr val="000000"/>
                </a:solidFill>
              </a:rPr>
              <a:t> </a:t>
            </a:r>
            <a:r>
              <a:rPr lang="nb-NO" dirty="0" err="1" smtClean="0">
                <a:solidFill>
                  <a:srgbClr val="000000"/>
                </a:solidFill>
              </a:rPr>
              <a:t>public</a:t>
            </a:r>
            <a:endParaRPr lang="nb-NO" dirty="0">
              <a:solidFill>
                <a:srgbClr val="000000"/>
              </a:solidFill>
            </a:endParaRPr>
          </a:p>
          <a:p>
            <a:pPr marL="0" indent="0">
              <a:buNone/>
            </a:pPr>
            <a:r>
              <a:rPr lang="nb-NO" dirty="0">
                <a:solidFill>
                  <a:srgbClr val="000000"/>
                </a:solidFill>
              </a:rPr>
              <a:t> </a:t>
            </a:r>
            <a:r>
              <a:rPr lang="nb-NO" dirty="0" smtClean="0">
                <a:solidFill>
                  <a:srgbClr val="000000"/>
                </a:solidFill>
              </a:rPr>
              <a:t>   </a:t>
            </a:r>
            <a:r>
              <a:rPr lang="nb-NO" sz="2400" dirty="0" smtClean="0">
                <a:solidFill>
                  <a:srgbClr val="000000"/>
                </a:solidFill>
              </a:rPr>
              <a:t>(2 </a:t>
            </a:r>
            <a:r>
              <a:rPr lang="nb-NO" sz="2400" dirty="0" err="1" smtClean="0">
                <a:solidFill>
                  <a:srgbClr val="000000"/>
                </a:solidFill>
              </a:rPr>
              <a:t>white</a:t>
            </a:r>
            <a:r>
              <a:rPr lang="nb-NO" sz="2400" dirty="0" smtClean="0">
                <a:solidFill>
                  <a:srgbClr val="000000"/>
                </a:solidFill>
              </a:rPr>
              <a:t> </a:t>
            </a:r>
            <a:r>
              <a:rPr lang="nb-NO" sz="2400" dirty="0" err="1" smtClean="0">
                <a:solidFill>
                  <a:srgbClr val="000000"/>
                </a:solidFill>
              </a:rPr>
              <a:t>papers</a:t>
            </a:r>
            <a:r>
              <a:rPr lang="nb-NO" sz="2400" dirty="0" smtClean="0">
                <a:solidFill>
                  <a:srgbClr val="000000"/>
                </a:solidFill>
              </a:rPr>
              <a:t>*, </a:t>
            </a:r>
            <a:r>
              <a:rPr lang="nb-NO" sz="2400" dirty="0" err="1" smtClean="0">
                <a:solidFill>
                  <a:srgbClr val="000000"/>
                </a:solidFill>
              </a:rPr>
              <a:t>Horizon</a:t>
            </a:r>
            <a:r>
              <a:rPr lang="nb-NO" sz="2400" dirty="0" smtClean="0">
                <a:solidFill>
                  <a:srgbClr val="000000"/>
                </a:solidFill>
              </a:rPr>
              <a:t> 2020) </a:t>
            </a:r>
          </a:p>
          <a:p>
            <a:pPr marL="0" indent="0">
              <a:buNone/>
            </a:pPr>
            <a:endParaRPr lang="nb-NO" sz="2400" dirty="0">
              <a:solidFill>
                <a:srgbClr val="000000"/>
              </a:solidFill>
            </a:endParaRPr>
          </a:p>
          <a:p>
            <a:r>
              <a:rPr lang="nb-NO" dirty="0" err="1" smtClean="0">
                <a:solidFill>
                  <a:srgbClr val="000000"/>
                </a:solidFill>
              </a:rPr>
              <a:t>Availability</a:t>
            </a:r>
            <a:r>
              <a:rPr lang="nb-NO" dirty="0" smtClean="0">
                <a:solidFill>
                  <a:srgbClr val="000000"/>
                </a:solidFill>
              </a:rPr>
              <a:t> </a:t>
            </a:r>
            <a:r>
              <a:rPr lang="nb-NO" dirty="0" err="1" smtClean="0">
                <a:solidFill>
                  <a:srgbClr val="000000"/>
                </a:solidFill>
              </a:rPr>
              <a:t>crucial</a:t>
            </a:r>
            <a:r>
              <a:rPr lang="nb-NO" dirty="0" smtClean="0">
                <a:solidFill>
                  <a:srgbClr val="000000"/>
                </a:solidFill>
              </a:rPr>
              <a:t> to </a:t>
            </a:r>
            <a:r>
              <a:rPr lang="nb-NO" dirty="0" err="1">
                <a:solidFill>
                  <a:srgbClr val="000000"/>
                </a:solidFill>
              </a:rPr>
              <a:t>build</a:t>
            </a:r>
            <a:r>
              <a:rPr lang="nb-NO" dirty="0">
                <a:solidFill>
                  <a:srgbClr val="000000"/>
                </a:solidFill>
              </a:rPr>
              <a:t> up </a:t>
            </a:r>
            <a:r>
              <a:rPr lang="nb-NO" dirty="0" err="1">
                <a:solidFill>
                  <a:srgbClr val="000000"/>
                </a:solidFill>
              </a:rPr>
              <a:t>open</a:t>
            </a:r>
            <a:r>
              <a:rPr lang="nb-NO" dirty="0">
                <a:solidFill>
                  <a:srgbClr val="000000"/>
                </a:solidFill>
              </a:rPr>
              <a:t> </a:t>
            </a:r>
            <a:r>
              <a:rPr lang="nb-NO" dirty="0" err="1" smtClean="0">
                <a:solidFill>
                  <a:srgbClr val="000000"/>
                </a:solidFill>
              </a:rPr>
              <a:t>government</a:t>
            </a:r>
            <a:endParaRPr lang="nb-NO" dirty="0" smtClean="0">
              <a:solidFill>
                <a:srgbClr val="000000"/>
              </a:solidFill>
            </a:endParaRPr>
          </a:p>
          <a:p>
            <a:endParaRPr lang="nb-NO" dirty="0" smtClean="0"/>
          </a:p>
          <a:p>
            <a:pPr marL="0" indent="0">
              <a:buNone/>
            </a:pPr>
            <a:endParaRPr lang="nb-NO" dirty="0"/>
          </a:p>
          <a:p>
            <a:pPr marL="0" indent="0">
              <a:buNone/>
            </a:pPr>
            <a:r>
              <a:rPr lang="nb-NO" dirty="0" smtClean="0">
                <a:solidFill>
                  <a:srgbClr val="7F7F7F"/>
                </a:solidFill>
              </a:rPr>
              <a:t>*</a:t>
            </a:r>
            <a:r>
              <a:rPr lang="nb-NO" sz="1900" dirty="0">
                <a:solidFill>
                  <a:schemeClr val="tx1">
                    <a:lumMod val="50000"/>
                    <a:lumOff val="50000"/>
                  </a:schemeClr>
                </a:solidFill>
              </a:rPr>
              <a:t>St.meld. nr. 30 (2008-2009) </a:t>
            </a:r>
            <a:r>
              <a:rPr lang="nb-NO" sz="1900" i="1" dirty="0">
                <a:solidFill>
                  <a:schemeClr val="tx1">
                    <a:lumMod val="50000"/>
                    <a:lumOff val="50000"/>
                  </a:schemeClr>
                </a:solidFill>
              </a:rPr>
              <a:t>Klima for </a:t>
            </a:r>
            <a:r>
              <a:rPr lang="nb-NO" sz="1900" i="1" dirty="0" smtClean="0">
                <a:solidFill>
                  <a:schemeClr val="tx1">
                    <a:lumMod val="50000"/>
                    <a:lumOff val="50000"/>
                  </a:schemeClr>
                </a:solidFill>
              </a:rPr>
              <a:t>forskning; </a:t>
            </a:r>
            <a:r>
              <a:rPr lang="nb-NO" sz="1900" dirty="0" smtClean="0">
                <a:solidFill>
                  <a:schemeClr val="tx1">
                    <a:lumMod val="50000"/>
                    <a:lumOff val="50000"/>
                  </a:schemeClr>
                </a:solidFill>
              </a:rPr>
              <a:t>St.meld. </a:t>
            </a:r>
            <a:r>
              <a:rPr lang="nb-NO" sz="1900" dirty="0">
                <a:solidFill>
                  <a:schemeClr val="tx1">
                    <a:lumMod val="50000"/>
                    <a:lumOff val="50000"/>
                  </a:schemeClr>
                </a:solidFill>
              </a:rPr>
              <a:t>nr. 18 (2012-2013) </a:t>
            </a:r>
            <a:r>
              <a:rPr lang="nb-NO" sz="1900" i="1" dirty="0">
                <a:solidFill>
                  <a:schemeClr val="tx1">
                    <a:lumMod val="50000"/>
                    <a:lumOff val="50000"/>
                  </a:schemeClr>
                </a:solidFill>
              </a:rPr>
              <a:t>Lange linjer – kunnskap gir </a:t>
            </a:r>
            <a:r>
              <a:rPr lang="nb-NO" sz="1900" i="1" dirty="0" smtClean="0">
                <a:solidFill>
                  <a:schemeClr val="tx1">
                    <a:lumMod val="50000"/>
                    <a:lumOff val="50000"/>
                  </a:schemeClr>
                </a:solidFill>
              </a:rPr>
              <a:t>muligheter</a:t>
            </a:r>
            <a:r>
              <a:rPr lang="nb-NO" sz="1900" dirty="0">
                <a:solidFill>
                  <a:schemeClr val="tx1">
                    <a:lumMod val="50000"/>
                    <a:lumOff val="50000"/>
                  </a:schemeClr>
                </a:solidFill>
              </a:rPr>
              <a:t>.</a:t>
            </a:r>
          </a:p>
          <a:p>
            <a:endParaRPr lang="nb-NO" dirty="0"/>
          </a:p>
        </p:txBody>
      </p:sp>
      <p:sp>
        <p:nvSpPr>
          <p:cNvPr id="6" name="Tittel 5"/>
          <p:cNvSpPr>
            <a:spLocks noGrp="1"/>
          </p:cNvSpPr>
          <p:nvPr>
            <p:ph type="title"/>
          </p:nvPr>
        </p:nvSpPr>
        <p:spPr>
          <a:xfrm>
            <a:off x="395536" y="980728"/>
            <a:ext cx="8496944" cy="648073"/>
          </a:xfrm>
        </p:spPr>
        <p:txBody>
          <a:bodyPr>
            <a:normAutofit/>
          </a:bodyPr>
          <a:lstStyle/>
          <a:p>
            <a:r>
              <a:rPr lang="nb-NO" dirty="0" err="1"/>
              <a:t>Sustainable</a:t>
            </a:r>
            <a:r>
              <a:rPr lang="nb-NO" dirty="0"/>
              <a:t> </a:t>
            </a:r>
            <a:r>
              <a:rPr lang="nb-NO" dirty="0" err="1" smtClean="0"/>
              <a:t>access</a:t>
            </a:r>
            <a:r>
              <a:rPr lang="nb-NO" dirty="0" smtClean="0"/>
              <a:t> </a:t>
            </a:r>
            <a:r>
              <a:rPr lang="nb-NO" dirty="0"/>
              <a:t>to </a:t>
            </a:r>
            <a:r>
              <a:rPr lang="nb-NO" dirty="0" err="1"/>
              <a:t>information</a:t>
            </a:r>
            <a:endParaRPr lang="nb-NO" dirty="0"/>
          </a:p>
        </p:txBody>
      </p:sp>
      <p:pic>
        <p:nvPicPr>
          <p:cNvPr id="9" name="Picture 2" descr="http://driftsdata.statnett.no/Web/Content/images/map/4_no.png"/>
          <p:cNvPicPr>
            <a:picLocks noChangeAspect="1" noChangeArrowheads="1"/>
          </p:cNvPicPr>
          <p:nvPr/>
        </p:nvPicPr>
        <p:blipFill rotWithShape="1">
          <a:blip r:embed="rId3">
            <a:extLst>
              <a:ext uri="{28A0092B-C50C-407E-A947-70E740481C1C}">
                <a14:useLocalDpi xmlns:a14="http://schemas.microsoft.com/office/drawing/2010/main" val="0"/>
              </a:ext>
            </a:extLst>
          </a:blip>
          <a:srcRect l="39392" r="16710" b="40604"/>
          <a:stretch/>
        </p:blipFill>
        <p:spPr bwMode="auto">
          <a:xfrm>
            <a:off x="323528" y="1988840"/>
            <a:ext cx="3254144" cy="4104456"/>
          </a:xfrm>
          <a:prstGeom prst="rect">
            <a:avLst/>
          </a:prstGeom>
          <a:noFill/>
          <a:ln>
            <a:gradFill>
              <a:gsLst>
                <a:gs pos="0">
                  <a:srgbClr val="00B0F0"/>
                </a:gs>
                <a:gs pos="50000">
                  <a:schemeClr val="accent1">
                    <a:tint val="44500"/>
                    <a:satMod val="160000"/>
                  </a:schemeClr>
                </a:gs>
                <a:gs pos="100000">
                  <a:schemeClr val="accent1">
                    <a:tint val="23500"/>
                    <a:satMod val="160000"/>
                  </a:schemeClr>
                </a:gs>
              </a:gsLst>
              <a:lin ang="5400000" scaled="0"/>
            </a:gra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2410949"/>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sz="3200" dirty="0" smtClean="0"/>
              <a:t>The </a:t>
            </a:r>
            <a:r>
              <a:rPr lang="nb-NO" sz="3200" dirty="0" err="1" smtClean="0"/>
              <a:t>contribution</a:t>
            </a:r>
            <a:r>
              <a:rPr lang="nb-NO" sz="3200" dirty="0" smtClean="0"/>
              <a:t> </a:t>
            </a:r>
            <a:r>
              <a:rPr lang="nb-NO" sz="3200" dirty="0" err="1" smtClean="0"/>
              <a:t>of</a:t>
            </a:r>
            <a:r>
              <a:rPr lang="nb-NO" sz="3200" dirty="0" smtClean="0"/>
              <a:t> </a:t>
            </a:r>
            <a:r>
              <a:rPr lang="nb-NO" sz="3200" dirty="0" err="1" smtClean="0"/>
              <a:t>academic</a:t>
            </a:r>
            <a:r>
              <a:rPr lang="nb-NO" sz="3200" dirty="0" smtClean="0"/>
              <a:t> </a:t>
            </a:r>
            <a:r>
              <a:rPr lang="nb-NO" sz="3200" dirty="0" err="1" smtClean="0"/>
              <a:t>libraries</a:t>
            </a:r>
            <a:endParaRPr lang="nb-NO" sz="3200" dirty="0"/>
          </a:p>
        </p:txBody>
      </p:sp>
      <p:sp>
        <p:nvSpPr>
          <p:cNvPr id="3" name="Plassholder for innhold 2"/>
          <p:cNvSpPr>
            <a:spLocks noGrp="1"/>
          </p:cNvSpPr>
          <p:nvPr>
            <p:ph idx="1"/>
          </p:nvPr>
        </p:nvSpPr>
        <p:spPr/>
        <p:txBody>
          <a:bodyPr>
            <a:normAutofit/>
          </a:bodyPr>
          <a:lstStyle/>
          <a:p>
            <a:pPr lvl="1">
              <a:buFont typeface="Wingdings" charset="2"/>
              <a:buChar char="ü"/>
            </a:pPr>
            <a:r>
              <a:rPr lang="nb-NO" sz="2400" dirty="0" smtClean="0">
                <a:solidFill>
                  <a:schemeClr val="tx1"/>
                </a:solidFill>
                <a:latin typeface="+mn-lt"/>
              </a:rPr>
              <a:t>Partners in </a:t>
            </a:r>
            <a:r>
              <a:rPr lang="nb-NO" sz="2400" dirty="0" err="1" smtClean="0">
                <a:solidFill>
                  <a:schemeClr val="tx1"/>
                </a:solidFill>
                <a:latin typeface="+mn-lt"/>
              </a:rPr>
              <a:t>creating</a:t>
            </a:r>
            <a:r>
              <a:rPr lang="nb-NO" sz="2400" dirty="0" smtClean="0">
                <a:solidFill>
                  <a:schemeClr val="tx1"/>
                </a:solidFill>
                <a:latin typeface="+mn-lt"/>
              </a:rPr>
              <a:t> </a:t>
            </a:r>
            <a:r>
              <a:rPr lang="nb-NO" sz="2400" dirty="0" err="1" smtClean="0">
                <a:solidFill>
                  <a:schemeClr val="tx1"/>
                </a:solidFill>
                <a:latin typeface="+mn-lt"/>
              </a:rPr>
              <a:t>university</a:t>
            </a:r>
            <a:r>
              <a:rPr lang="nb-NO" sz="2400" dirty="0" smtClean="0">
                <a:solidFill>
                  <a:schemeClr val="tx1"/>
                </a:solidFill>
                <a:latin typeface="+mn-lt"/>
              </a:rPr>
              <a:t> </a:t>
            </a:r>
            <a:r>
              <a:rPr lang="nb-NO" sz="2400" dirty="0" err="1" smtClean="0">
                <a:solidFill>
                  <a:schemeClr val="tx1"/>
                </a:solidFill>
                <a:latin typeface="+mn-lt"/>
              </a:rPr>
              <a:t>policies</a:t>
            </a:r>
            <a:r>
              <a:rPr lang="nb-NO" sz="2400" dirty="0" smtClean="0">
                <a:solidFill>
                  <a:schemeClr val="tx1"/>
                </a:solidFill>
                <a:latin typeface="+mn-lt"/>
              </a:rPr>
              <a:t> for </a:t>
            </a:r>
            <a:r>
              <a:rPr lang="nb-NO" sz="2400" dirty="0" err="1" smtClean="0">
                <a:solidFill>
                  <a:schemeClr val="tx1"/>
                </a:solidFill>
                <a:latin typeface="+mn-lt"/>
              </a:rPr>
              <a:t>open</a:t>
            </a:r>
            <a:r>
              <a:rPr lang="nb-NO" sz="2400" dirty="0" smtClean="0">
                <a:solidFill>
                  <a:schemeClr val="tx1"/>
                </a:solidFill>
                <a:latin typeface="+mn-lt"/>
              </a:rPr>
              <a:t> </a:t>
            </a:r>
            <a:r>
              <a:rPr lang="nb-NO" sz="2400" dirty="0" err="1" smtClean="0">
                <a:solidFill>
                  <a:schemeClr val="tx1"/>
                </a:solidFill>
                <a:latin typeface="+mn-lt"/>
              </a:rPr>
              <a:t>science</a:t>
            </a:r>
            <a:r>
              <a:rPr lang="nb-NO" sz="2400" dirty="0">
                <a:solidFill>
                  <a:schemeClr val="tx1"/>
                </a:solidFill>
                <a:latin typeface="+mn-lt"/>
              </a:rPr>
              <a:t> </a:t>
            </a:r>
            <a:r>
              <a:rPr lang="nb-NO" sz="2400" dirty="0" smtClean="0">
                <a:solidFill>
                  <a:schemeClr val="tx1"/>
                </a:solidFill>
                <a:latin typeface="+mn-lt"/>
              </a:rPr>
              <a:t>(OA </a:t>
            </a:r>
            <a:r>
              <a:rPr lang="nb-NO" sz="2400" dirty="0" err="1" smtClean="0">
                <a:solidFill>
                  <a:schemeClr val="tx1"/>
                </a:solidFill>
                <a:latin typeface="+mn-lt"/>
              </a:rPr>
              <a:t>publications</a:t>
            </a:r>
            <a:r>
              <a:rPr lang="nb-NO" sz="2400" dirty="0" smtClean="0">
                <a:solidFill>
                  <a:schemeClr val="tx1"/>
                </a:solidFill>
                <a:latin typeface="+mn-lt"/>
              </a:rPr>
              <a:t>, </a:t>
            </a:r>
            <a:r>
              <a:rPr lang="nb-NO" sz="2400" dirty="0" err="1" smtClean="0">
                <a:solidFill>
                  <a:schemeClr val="tx1"/>
                </a:solidFill>
                <a:latin typeface="+mn-lt"/>
              </a:rPr>
              <a:t>open</a:t>
            </a:r>
            <a:r>
              <a:rPr lang="nb-NO" sz="2400" dirty="0" smtClean="0">
                <a:solidFill>
                  <a:schemeClr val="tx1"/>
                </a:solidFill>
                <a:latin typeface="+mn-lt"/>
              </a:rPr>
              <a:t> </a:t>
            </a:r>
            <a:r>
              <a:rPr lang="nb-NO" sz="2400" dirty="0" err="1" smtClean="0">
                <a:solidFill>
                  <a:schemeClr val="tx1"/>
                </a:solidFill>
                <a:latin typeface="+mn-lt"/>
              </a:rPr>
              <a:t>research</a:t>
            </a:r>
            <a:r>
              <a:rPr lang="nb-NO" sz="2400" dirty="0" smtClean="0">
                <a:solidFill>
                  <a:schemeClr val="tx1"/>
                </a:solidFill>
                <a:latin typeface="+mn-lt"/>
              </a:rPr>
              <a:t> data)</a:t>
            </a:r>
          </a:p>
          <a:p>
            <a:pPr lvl="1"/>
            <a:endParaRPr lang="nb-NO" sz="2400" dirty="0" smtClean="0">
              <a:solidFill>
                <a:srgbClr val="000000"/>
              </a:solidFill>
              <a:latin typeface="+mn-lt"/>
            </a:endParaRPr>
          </a:p>
          <a:p>
            <a:pPr lvl="1">
              <a:buFont typeface="Wingdings" charset="2"/>
              <a:buChar char="ü"/>
            </a:pPr>
            <a:r>
              <a:rPr lang="nb-NO" sz="2400" dirty="0" smtClean="0">
                <a:solidFill>
                  <a:srgbClr val="000000"/>
                </a:solidFill>
                <a:latin typeface="+mn-lt"/>
              </a:rPr>
              <a:t>Providing </a:t>
            </a:r>
            <a:r>
              <a:rPr lang="nb-NO" sz="2400" dirty="0" err="1" smtClean="0">
                <a:solidFill>
                  <a:srgbClr val="000000"/>
                </a:solidFill>
                <a:latin typeface="+mn-lt"/>
              </a:rPr>
              <a:t>infrastructure</a:t>
            </a:r>
            <a:r>
              <a:rPr lang="nb-NO" sz="2400" dirty="0" smtClean="0">
                <a:solidFill>
                  <a:srgbClr val="000000"/>
                </a:solidFill>
                <a:latin typeface="+mn-lt"/>
              </a:rPr>
              <a:t> for OA</a:t>
            </a:r>
          </a:p>
          <a:p>
            <a:pPr lvl="2"/>
            <a:r>
              <a:rPr lang="nb-NO" sz="2400" dirty="0" smtClean="0">
                <a:solidFill>
                  <a:srgbClr val="000000"/>
                </a:solidFill>
                <a:latin typeface="+mn-lt"/>
              </a:rPr>
              <a:t>Institutional </a:t>
            </a:r>
            <a:r>
              <a:rPr lang="nb-NO" sz="2400" dirty="0" err="1" smtClean="0">
                <a:solidFill>
                  <a:srgbClr val="000000"/>
                </a:solidFill>
                <a:latin typeface="+mn-lt"/>
              </a:rPr>
              <a:t>repositories</a:t>
            </a:r>
            <a:r>
              <a:rPr lang="nb-NO" sz="2400" dirty="0" smtClean="0">
                <a:solidFill>
                  <a:srgbClr val="000000"/>
                </a:solidFill>
                <a:latin typeface="+mn-lt"/>
              </a:rPr>
              <a:t> </a:t>
            </a:r>
          </a:p>
          <a:p>
            <a:pPr lvl="2"/>
            <a:r>
              <a:rPr lang="nb-NO" sz="2400" dirty="0" err="1" smtClean="0">
                <a:solidFill>
                  <a:srgbClr val="000000"/>
                </a:solidFill>
                <a:latin typeface="+mn-lt"/>
              </a:rPr>
              <a:t>University</a:t>
            </a:r>
            <a:r>
              <a:rPr lang="nb-NO" sz="2400" dirty="0" smtClean="0">
                <a:solidFill>
                  <a:srgbClr val="000000"/>
                </a:solidFill>
                <a:latin typeface="+mn-lt"/>
              </a:rPr>
              <a:t> OA </a:t>
            </a:r>
            <a:r>
              <a:rPr lang="nb-NO" sz="2400" dirty="0" err="1" smtClean="0">
                <a:solidFill>
                  <a:srgbClr val="000000"/>
                </a:solidFill>
                <a:latin typeface="+mn-lt"/>
              </a:rPr>
              <a:t>publishing</a:t>
            </a:r>
            <a:r>
              <a:rPr lang="nb-NO" sz="2400" dirty="0" smtClean="0">
                <a:solidFill>
                  <a:srgbClr val="000000"/>
                </a:solidFill>
                <a:latin typeface="+mn-lt"/>
              </a:rPr>
              <a:t> fonds</a:t>
            </a:r>
          </a:p>
          <a:p>
            <a:pPr lvl="2"/>
            <a:r>
              <a:rPr lang="nb-NO" sz="2400" dirty="0" smtClean="0">
                <a:solidFill>
                  <a:srgbClr val="000000"/>
                </a:solidFill>
                <a:latin typeface="+mn-lt"/>
              </a:rPr>
              <a:t>OA journal and book </a:t>
            </a:r>
            <a:r>
              <a:rPr lang="nb-NO" sz="2400" dirty="0" err="1" smtClean="0">
                <a:solidFill>
                  <a:srgbClr val="000000"/>
                </a:solidFill>
                <a:latin typeface="+mn-lt"/>
              </a:rPr>
              <a:t>publishing</a:t>
            </a:r>
            <a:r>
              <a:rPr lang="nb-NO" sz="2400" dirty="0" smtClean="0">
                <a:solidFill>
                  <a:srgbClr val="000000"/>
                </a:solidFill>
                <a:latin typeface="+mn-lt"/>
              </a:rPr>
              <a:t> support </a:t>
            </a:r>
          </a:p>
          <a:p>
            <a:pPr lvl="2"/>
            <a:r>
              <a:rPr lang="nb-NO" sz="2400" dirty="0" smtClean="0">
                <a:solidFill>
                  <a:srgbClr val="000000"/>
                </a:solidFill>
                <a:latin typeface="+mn-lt"/>
              </a:rPr>
              <a:t>Digital </a:t>
            </a:r>
            <a:r>
              <a:rPr lang="nb-NO" sz="2400" dirty="0" err="1" smtClean="0">
                <a:solidFill>
                  <a:srgbClr val="000000"/>
                </a:solidFill>
                <a:latin typeface="+mn-lt"/>
              </a:rPr>
              <a:t>curation</a:t>
            </a:r>
            <a:r>
              <a:rPr lang="nb-NO" sz="2400" dirty="0" smtClean="0">
                <a:solidFill>
                  <a:srgbClr val="000000"/>
                </a:solidFill>
                <a:latin typeface="+mn-lt"/>
              </a:rPr>
              <a:t> </a:t>
            </a:r>
            <a:r>
              <a:rPr lang="nb-NO" sz="2400" dirty="0" err="1" smtClean="0">
                <a:solidFill>
                  <a:srgbClr val="000000"/>
                </a:solidFill>
                <a:latin typeface="+mn-lt"/>
              </a:rPr>
              <a:t>of</a:t>
            </a:r>
            <a:r>
              <a:rPr lang="nb-NO" sz="2400" dirty="0" smtClean="0">
                <a:solidFill>
                  <a:srgbClr val="000000"/>
                </a:solidFill>
                <a:latin typeface="+mn-lt"/>
              </a:rPr>
              <a:t> </a:t>
            </a:r>
            <a:r>
              <a:rPr lang="nb-NO" sz="2400" dirty="0" err="1" smtClean="0">
                <a:solidFill>
                  <a:srgbClr val="000000"/>
                </a:solidFill>
                <a:latin typeface="+mn-lt"/>
              </a:rPr>
              <a:t>research</a:t>
            </a:r>
            <a:r>
              <a:rPr lang="nb-NO" sz="2400" dirty="0" smtClean="0">
                <a:solidFill>
                  <a:srgbClr val="000000"/>
                </a:solidFill>
                <a:latin typeface="+mn-lt"/>
              </a:rPr>
              <a:t> data</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l="-98142" r="-98142"/>
          <a:stretch>
            <a:fillRect/>
          </a:stretch>
        </p:blipFill>
        <p:spPr bwMode="auto">
          <a:xfrm>
            <a:off x="6876256" y="4941168"/>
            <a:ext cx="2801937" cy="1479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68193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1043608" y="1268760"/>
            <a:ext cx="7344816" cy="4536504"/>
          </a:xfrm>
        </p:spPr>
        <p:txBody>
          <a:bodyPr>
            <a:normAutofit/>
          </a:bodyPr>
          <a:lstStyle/>
          <a:p>
            <a:pPr lvl="1">
              <a:buFont typeface="Wingdings" charset="2"/>
              <a:buChar char="ü"/>
            </a:pPr>
            <a:r>
              <a:rPr lang="nb-NO" dirty="0" smtClean="0">
                <a:latin typeface="+mn-lt"/>
              </a:rPr>
              <a:t>OA </a:t>
            </a:r>
            <a:r>
              <a:rPr lang="nb-NO" dirty="0" err="1" smtClean="0">
                <a:latin typeface="+mn-lt"/>
              </a:rPr>
              <a:t>guidance</a:t>
            </a:r>
            <a:r>
              <a:rPr lang="nb-NO" dirty="0">
                <a:latin typeface="+mn-lt"/>
              </a:rPr>
              <a:t> </a:t>
            </a:r>
            <a:r>
              <a:rPr lang="nb-NO" dirty="0" smtClean="0">
                <a:latin typeface="+mn-lt"/>
              </a:rPr>
              <a:t>(MIL for </a:t>
            </a:r>
            <a:r>
              <a:rPr lang="nb-NO" dirty="0" err="1" smtClean="0">
                <a:latin typeface="+mn-lt"/>
              </a:rPr>
              <a:t>researchers</a:t>
            </a:r>
            <a:r>
              <a:rPr lang="nb-NO" dirty="0" smtClean="0">
                <a:latin typeface="+mn-lt"/>
              </a:rPr>
              <a:t>):</a:t>
            </a:r>
          </a:p>
          <a:p>
            <a:pPr marL="457200" lvl="1" indent="0">
              <a:buNone/>
            </a:pPr>
            <a:endParaRPr lang="nb-NO" dirty="0" smtClean="0">
              <a:latin typeface="+mn-lt"/>
            </a:endParaRPr>
          </a:p>
          <a:p>
            <a:pPr marL="457200" lvl="1" indent="0">
              <a:buNone/>
            </a:pPr>
            <a:r>
              <a:rPr lang="nb-NO" dirty="0" smtClean="0">
                <a:latin typeface="+mn-lt"/>
              </a:rPr>
              <a:t>copyright, </a:t>
            </a:r>
            <a:r>
              <a:rPr lang="nb-NO" dirty="0" err="1" smtClean="0">
                <a:latin typeface="+mn-lt"/>
              </a:rPr>
              <a:t>research</a:t>
            </a:r>
            <a:r>
              <a:rPr lang="nb-NO" dirty="0" smtClean="0">
                <a:latin typeface="+mn-lt"/>
              </a:rPr>
              <a:t> </a:t>
            </a:r>
            <a:r>
              <a:rPr lang="nb-NO" dirty="0" err="1" smtClean="0">
                <a:latin typeface="+mn-lt"/>
              </a:rPr>
              <a:t>visibiblity</a:t>
            </a:r>
            <a:r>
              <a:rPr lang="nb-NO" dirty="0" smtClean="0">
                <a:latin typeface="+mn-lt"/>
              </a:rPr>
              <a:t>, </a:t>
            </a:r>
            <a:r>
              <a:rPr lang="nb-NO" dirty="0" err="1" smtClean="0">
                <a:latin typeface="+mn-lt"/>
              </a:rPr>
              <a:t>publishing</a:t>
            </a:r>
            <a:r>
              <a:rPr lang="nb-NO" dirty="0" smtClean="0">
                <a:latin typeface="+mn-lt"/>
              </a:rPr>
              <a:t> </a:t>
            </a:r>
            <a:r>
              <a:rPr lang="nb-NO" dirty="0" err="1" smtClean="0">
                <a:latin typeface="+mn-lt"/>
              </a:rPr>
              <a:t>channels</a:t>
            </a:r>
            <a:r>
              <a:rPr lang="nb-NO" dirty="0" smtClean="0">
                <a:latin typeface="+mn-lt"/>
              </a:rPr>
              <a:t>, </a:t>
            </a:r>
            <a:r>
              <a:rPr lang="nb-NO" dirty="0" err="1" smtClean="0">
                <a:latin typeface="+mn-lt"/>
              </a:rPr>
              <a:t>research</a:t>
            </a:r>
            <a:r>
              <a:rPr lang="nb-NO" dirty="0" smtClean="0">
                <a:latin typeface="+mn-lt"/>
              </a:rPr>
              <a:t> data management</a:t>
            </a:r>
          </a:p>
          <a:p>
            <a:pPr lvl="1"/>
            <a:endParaRPr lang="nb-NO" dirty="0" smtClean="0">
              <a:latin typeface="+mn-lt"/>
            </a:endParaRPr>
          </a:p>
          <a:p>
            <a:pPr lvl="1"/>
            <a:endParaRPr lang="nb-NO" dirty="0">
              <a:latin typeface="+mn-lt"/>
            </a:endParaRPr>
          </a:p>
          <a:p>
            <a:pPr lvl="1"/>
            <a:endParaRPr lang="nb-NO" dirty="0" smtClean="0">
              <a:latin typeface="+mn-lt"/>
            </a:endParaRPr>
          </a:p>
          <a:p>
            <a:pPr lvl="1"/>
            <a:endParaRPr lang="nb-NO" dirty="0" smtClean="0">
              <a:latin typeface="+mn-lt"/>
            </a:endParaRPr>
          </a:p>
        </p:txBody>
      </p:sp>
      <p:pic>
        <p:nvPicPr>
          <p:cNvPr id="5" name="Plassholder for innhold 7" descr="Skjermbilde 2016-06-05 kl. 23.31.01.png"/>
          <p:cNvPicPr>
            <a:picLocks noChangeAspect="1"/>
          </p:cNvPicPr>
          <p:nvPr/>
        </p:nvPicPr>
        <p:blipFill>
          <a:blip r:embed="rId3">
            <a:extLst>
              <a:ext uri="{28A0092B-C50C-407E-A947-70E740481C1C}">
                <a14:useLocalDpi xmlns:a14="http://schemas.microsoft.com/office/drawing/2010/main" val="0"/>
              </a:ext>
            </a:extLst>
          </a:blip>
          <a:srcRect t="9315" b="9315"/>
          <a:stretch>
            <a:fillRect/>
          </a:stretch>
        </p:blipFill>
        <p:spPr>
          <a:xfrm>
            <a:off x="1763688" y="3573016"/>
            <a:ext cx="5925344" cy="3127788"/>
          </a:xfrm>
          <a:prstGeom prst="rect">
            <a:avLst/>
          </a:prstGeom>
        </p:spPr>
      </p:pic>
      <p:sp>
        <p:nvSpPr>
          <p:cNvPr id="2" name="TekstSylinder 1"/>
          <p:cNvSpPr txBox="1"/>
          <p:nvPr/>
        </p:nvSpPr>
        <p:spPr>
          <a:xfrm>
            <a:off x="6588224" y="6309320"/>
            <a:ext cx="1152128" cy="307777"/>
          </a:xfrm>
          <a:prstGeom prst="rect">
            <a:avLst/>
          </a:prstGeom>
          <a:noFill/>
        </p:spPr>
        <p:txBody>
          <a:bodyPr wrap="square" rtlCol="0">
            <a:spAutoFit/>
          </a:bodyPr>
          <a:lstStyle/>
          <a:p>
            <a:r>
              <a:rPr lang="nb-NO" sz="1400" dirty="0" smtClean="0">
                <a:solidFill>
                  <a:schemeClr val="bg1"/>
                </a:solidFill>
              </a:rPr>
              <a:t>Photo: UBB</a:t>
            </a:r>
            <a:endParaRPr lang="nb-NO" sz="1400" dirty="0">
              <a:solidFill>
                <a:schemeClr val="bg1"/>
              </a:solidFill>
            </a:endParaRPr>
          </a:p>
        </p:txBody>
      </p:sp>
    </p:spTree>
    <p:extLst>
      <p:ext uri="{BB962C8B-B14F-4D97-AF65-F5344CB8AC3E}">
        <p14:creationId xmlns:p14="http://schemas.microsoft.com/office/powerpoint/2010/main" val="1490047575"/>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a:bodyPr>
          <a:lstStyle/>
          <a:p>
            <a:pPr marL="514350" indent="-457200">
              <a:buFont typeface="Wingdings" charset="2"/>
              <a:buChar char="ü"/>
            </a:pPr>
            <a:r>
              <a:rPr lang="nb-NO" dirty="0" err="1" smtClean="0"/>
              <a:t>Engaging</a:t>
            </a:r>
            <a:r>
              <a:rPr lang="nb-NO" dirty="0" smtClean="0"/>
              <a:t> in </a:t>
            </a:r>
            <a:r>
              <a:rPr lang="nb-NO" dirty="0" err="1" smtClean="0"/>
              <a:t>national</a:t>
            </a:r>
            <a:r>
              <a:rPr lang="nb-NO" dirty="0" smtClean="0"/>
              <a:t> </a:t>
            </a:r>
            <a:r>
              <a:rPr lang="nb-NO" dirty="0"/>
              <a:t>and </a:t>
            </a:r>
            <a:r>
              <a:rPr lang="nb-NO" dirty="0" err="1"/>
              <a:t>international</a:t>
            </a:r>
            <a:r>
              <a:rPr lang="nb-NO" dirty="0"/>
              <a:t> </a:t>
            </a:r>
            <a:r>
              <a:rPr lang="nb-NO" dirty="0" err="1" smtClean="0"/>
              <a:t>processes</a:t>
            </a:r>
            <a:r>
              <a:rPr lang="nb-NO" dirty="0" smtClean="0"/>
              <a:t> to </a:t>
            </a:r>
            <a:r>
              <a:rPr lang="nb-NO" dirty="0" err="1"/>
              <a:t>move</a:t>
            </a:r>
            <a:r>
              <a:rPr lang="nb-NO" dirty="0"/>
              <a:t> </a:t>
            </a:r>
            <a:r>
              <a:rPr lang="nb-NO" dirty="0" err="1"/>
              <a:t>away</a:t>
            </a:r>
            <a:r>
              <a:rPr lang="nb-NO" dirty="0"/>
              <a:t> from </a:t>
            </a:r>
            <a:r>
              <a:rPr lang="nb-NO" dirty="0" err="1"/>
              <a:t>subscription-based</a:t>
            </a:r>
            <a:r>
              <a:rPr lang="nb-NO" dirty="0"/>
              <a:t> </a:t>
            </a:r>
            <a:r>
              <a:rPr lang="nb-NO" dirty="0" err="1"/>
              <a:t>models</a:t>
            </a:r>
            <a:r>
              <a:rPr lang="nb-NO" dirty="0"/>
              <a:t> to </a:t>
            </a:r>
            <a:r>
              <a:rPr lang="nb-NO" dirty="0" err="1"/>
              <a:t>open</a:t>
            </a:r>
            <a:r>
              <a:rPr lang="nb-NO" dirty="0"/>
              <a:t> </a:t>
            </a:r>
            <a:r>
              <a:rPr lang="nb-NO" dirty="0" err="1"/>
              <a:t>access</a:t>
            </a:r>
            <a:r>
              <a:rPr lang="nb-NO" dirty="0"/>
              <a:t> </a:t>
            </a:r>
            <a:r>
              <a:rPr lang="nb-NO" dirty="0" err="1" smtClean="0"/>
              <a:t>models</a:t>
            </a:r>
            <a:r>
              <a:rPr lang="nb-NO" dirty="0" smtClean="0"/>
              <a:t>:</a:t>
            </a:r>
          </a:p>
          <a:p>
            <a:pPr marL="57150" indent="0">
              <a:buNone/>
            </a:pPr>
            <a:endParaRPr lang="nb-NO" dirty="0"/>
          </a:p>
          <a:p>
            <a:pPr lvl="1">
              <a:buFont typeface="Arial"/>
              <a:buChar char="•"/>
            </a:pPr>
            <a:r>
              <a:rPr lang="nb-NO" dirty="0" err="1" smtClean="0"/>
              <a:t>Negotiating</a:t>
            </a:r>
            <a:r>
              <a:rPr lang="nb-NO" dirty="0" smtClean="0"/>
              <a:t> OA </a:t>
            </a:r>
            <a:r>
              <a:rPr lang="nb-NO" dirty="0" err="1" smtClean="0"/>
              <a:t>content</a:t>
            </a:r>
            <a:r>
              <a:rPr lang="nb-NO" dirty="0" smtClean="0"/>
              <a:t> </a:t>
            </a:r>
            <a:r>
              <a:rPr lang="nb-NO" dirty="0" err="1" smtClean="0"/>
              <a:t>with</a:t>
            </a:r>
            <a:r>
              <a:rPr lang="nb-NO" dirty="0" smtClean="0"/>
              <a:t> </a:t>
            </a:r>
            <a:r>
              <a:rPr lang="nb-NO" dirty="0" err="1" smtClean="0"/>
              <a:t>publishers</a:t>
            </a:r>
            <a:r>
              <a:rPr lang="nb-NO" dirty="0" smtClean="0"/>
              <a:t> for </a:t>
            </a:r>
            <a:r>
              <a:rPr lang="nb-NO" dirty="0" err="1" smtClean="0"/>
              <a:t>our</a:t>
            </a:r>
            <a:r>
              <a:rPr lang="nb-NO" dirty="0" smtClean="0"/>
              <a:t> </a:t>
            </a:r>
            <a:r>
              <a:rPr lang="nb-NO" dirty="0" err="1" smtClean="0"/>
              <a:t>library</a:t>
            </a:r>
            <a:r>
              <a:rPr lang="nb-NO" dirty="0" smtClean="0"/>
              <a:t> </a:t>
            </a:r>
            <a:r>
              <a:rPr lang="nb-NO" dirty="0" err="1" smtClean="0"/>
              <a:t>consortia</a:t>
            </a:r>
            <a:r>
              <a:rPr lang="nb-NO" dirty="0" smtClean="0"/>
              <a:t> </a:t>
            </a:r>
            <a:r>
              <a:rPr lang="nb-NO" dirty="0" err="1" smtClean="0"/>
              <a:t>licenses</a:t>
            </a:r>
            <a:r>
              <a:rPr lang="nb-NO" dirty="0" smtClean="0"/>
              <a:t> </a:t>
            </a:r>
          </a:p>
          <a:p>
            <a:pPr lvl="1">
              <a:buFont typeface="Arial"/>
              <a:buChar char="•"/>
            </a:pPr>
            <a:r>
              <a:rPr lang="nb-NO" dirty="0" smtClean="0"/>
              <a:t>National guidelines for OA </a:t>
            </a:r>
            <a:r>
              <a:rPr lang="nb-NO" dirty="0" err="1" smtClean="0"/>
              <a:t>publishing</a:t>
            </a:r>
            <a:endParaRPr lang="nb-NO" dirty="0" smtClean="0"/>
          </a:p>
          <a:p>
            <a:pPr lvl="1">
              <a:buFont typeface="Arial"/>
              <a:buChar char="•"/>
            </a:pPr>
            <a:r>
              <a:rPr lang="nb-NO" dirty="0" err="1" smtClean="0"/>
              <a:t>Follow</a:t>
            </a:r>
            <a:r>
              <a:rPr lang="nb-NO" dirty="0" smtClean="0"/>
              <a:t>-up </a:t>
            </a:r>
            <a:r>
              <a:rPr lang="nb-NO" dirty="0" err="1" smtClean="0"/>
              <a:t>of</a:t>
            </a:r>
            <a:r>
              <a:rPr lang="nb-NO" dirty="0" smtClean="0"/>
              <a:t> </a:t>
            </a:r>
            <a:r>
              <a:rPr lang="nb-NO" dirty="0" err="1" smtClean="0"/>
              <a:t>the</a:t>
            </a:r>
            <a:r>
              <a:rPr lang="nb-NO" dirty="0" smtClean="0"/>
              <a:t> Berlin 12 </a:t>
            </a:r>
            <a:r>
              <a:rPr lang="nb-NO" dirty="0" err="1" smtClean="0"/>
              <a:t>conference</a:t>
            </a:r>
            <a:r>
              <a:rPr lang="nb-NO" dirty="0" smtClean="0"/>
              <a:t> </a:t>
            </a:r>
          </a:p>
        </p:txBody>
      </p:sp>
    </p:spTree>
    <p:extLst>
      <p:ext uri="{BB962C8B-B14F-4D97-AF65-F5344CB8AC3E}">
        <p14:creationId xmlns:p14="http://schemas.microsoft.com/office/powerpoint/2010/main" val="1548521714"/>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a:xfrm>
            <a:off x="827584" y="908720"/>
            <a:ext cx="7560840" cy="4863245"/>
          </a:xfrm>
        </p:spPr>
        <p:txBody>
          <a:bodyPr/>
          <a:lstStyle/>
          <a:p>
            <a:pPr>
              <a:buFont typeface="Wingdings" charset="2"/>
              <a:buChar char="ü"/>
            </a:pPr>
            <a:r>
              <a:rPr lang="nb-NO" dirty="0" err="1" smtClean="0"/>
              <a:t>Making</a:t>
            </a:r>
            <a:r>
              <a:rPr lang="nb-NO" dirty="0" smtClean="0"/>
              <a:t> </a:t>
            </a:r>
            <a:r>
              <a:rPr lang="nb-NO" dirty="0" err="1" smtClean="0"/>
              <a:t>unique</a:t>
            </a:r>
            <a:r>
              <a:rPr lang="nb-NO" dirty="0" smtClean="0"/>
              <a:t> </a:t>
            </a:r>
            <a:r>
              <a:rPr lang="nb-NO" dirty="0" err="1" smtClean="0"/>
              <a:t>content</a:t>
            </a:r>
            <a:r>
              <a:rPr lang="nb-NO" dirty="0" smtClean="0"/>
              <a:t> </a:t>
            </a:r>
            <a:r>
              <a:rPr lang="nb-NO" dirty="0" err="1" smtClean="0"/>
              <a:t>globally</a:t>
            </a:r>
            <a:r>
              <a:rPr lang="nb-NO" dirty="0" smtClean="0"/>
              <a:t> </a:t>
            </a:r>
            <a:r>
              <a:rPr lang="nb-NO" dirty="0" err="1" smtClean="0"/>
              <a:t>available</a:t>
            </a:r>
            <a:endParaRPr lang="nb-NO" dirty="0" smtClean="0"/>
          </a:p>
          <a:p>
            <a:pPr marL="0" indent="0">
              <a:buNone/>
            </a:pPr>
            <a:endParaRPr lang="nb-NO" dirty="0"/>
          </a:p>
          <a:p>
            <a:pPr marL="0" indent="0">
              <a:buNone/>
            </a:pPr>
            <a:r>
              <a:rPr lang="nb-NO" b="1" dirty="0" smtClean="0"/>
              <a:t>The Norwegian LGBT Archives</a:t>
            </a:r>
          </a:p>
          <a:p>
            <a:pPr marL="0" indent="0">
              <a:buNone/>
            </a:pPr>
            <a:endParaRPr lang="nb-NO" b="1" dirty="0" smtClean="0"/>
          </a:p>
          <a:p>
            <a:pPr marL="0" indent="0">
              <a:buNone/>
            </a:pPr>
            <a:r>
              <a:rPr lang="nb-NO" sz="2000" dirty="0" smtClean="0"/>
              <a:t>- </a:t>
            </a:r>
            <a:r>
              <a:rPr lang="nb-NO" sz="2000" dirty="0" err="1" smtClean="0"/>
              <a:t>commissioned</a:t>
            </a:r>
            <a:r>
              <a:rPr lang="nb-NO" sz="2000" dirty="0" smtClean="0"/>
              <a:t> to UiB Libraries</a:t>
            </a:r>
          </a:p>
          <a:p>
            <a:pPr marL="0" indent="0">
              <a:buNone/>
            </a:pPr>
            <a:r>
              <a:rPr lang="nb-NO" sz="2000" dirty="0" smtClean="0"/>
              <a:t>- </a:t>
            </a:r>
            <a:r>
              <a:rPr lang="nb-NO" sz="2000" dirty="0" err="1" smtClean="0"/>
              <a:t>state</a:t>
            </a:r>
            <a:r>
              <a:rPr lang="nb-NO" sz="2000" dirty="0" smtClean="0"/>
              <a:t> </a:t>
            </a:r>
            <a:r>
              <a:rPr lang="nb-NO" sz="2000" dirty="0" err="1" smtClean="0"/>
              <a:t>budget</a:t>
            </a:r>
            <a:endParaRPr lang="nb-NO" sz="2000" b="1" dirty="0"/>
          </a:p>
          <a:p>
            <a:pPr marL="0" indent="0">
              <a:buNone/>
            </a:pPr>
            <a:r>
              <a:rPr lang="nb-NO" sz="2000" dirty="0" smtClean="0"/>
              <a:t>- </a:t>
            </a:r>
            <a:r>
              <a:rPr lang="nb-NO" sz="2000" dirty="0" err="1" smtClean="0"/>
              <a:t>collect</a:t>
            </a:r>
            <a:r>
              <a:rPr lang="nb-NO" sz="2000" dirty="0"/>
              <a:t>, </a:t>
            </a:r>
            <a:r>
              <a:rPr lang="nb-NO" sz="2000" dirty="0" err="1"/>
              <a:t>document</a:t>
            </a:r>
            <a:r>
              <a:rPr lang="nb-NO" sz="2000" dirty="0"/>
              <a:t>, </a:t>
            </a:r>
            <a:endParaRPr lang="nb-NO" sz="2000" dirty="0" smtClean="0"/>
          </a:p>
          <a:p>
            <a:pPr marL="0" indent="0">
              <a:buNone/>
            </a:pPr>
            <a:r>
              <a:rPr lang="nb-NO" sz="2000" dirty="0"/>
              <a:t> </a:t>
            </a:r>
            <a:r>
              <a:rPr lang="nb-NO" sz="2000" dirty="0" smtClean="0"/>
              <a:t> </a:t>
            </a:r>
            <a:r>
              <a:rPr lang="nb-NO" sz="2000" dirty="0" err="1" smtClean="0"/>
              <a:t>digitise</a:t>
            </a:r>
            <a:r>
              <a:rPr lang="nb-NO" sz="2000" dirty="0" smtClean="0"/>
              <a:t> and </a:t>
            </a:r>
            <a:r>
              <a:rPr lang="nb-NO" sz="2000" dirty="0" err="1" smtClean="0"/>
              <a:t>communicate</a:t>
            </a:r>
            <a:endParaRPr lang="nb-NO" sz="2000" dirty="0"/>
          </a:p>
          <a:p>
            <a:pPr marL="0" indent="0">
              <a:buNone/>
            </a:pPr>
            <a:endParaRPr lang="nb-NO" sz="2000" dirty="0"/>
          </a:p>
        </p:txBody>
      </p:sp>
      <p:sp>
        <p:nvSpPr>
          <p:cNvPr id="4" name="Plassholder for bunntekst 3"/>
          <p:cNvSpPr>
            <a:spLocks noGrp="1"/>
          </p:cNvSpPr>
          <p:nvPr>
            <p:ph type="ftr" sz="quarter" idx="3"/>
          </p:nvPr>
        </p:nvSpPr>
        <p:spPr/>
        <p:txBody>
          <a:bodyPr/>
          <a:lstStyle/>
          <a:p>
            <a:r>
              <a:rPr lang="nb-NO" dirty="0" err="1" smtClean="0">
                <a:solidFill>
                  <a:srgbClr val="000000"/>
                </a:solidFill>
              </a:rPr>
              <a:t>University</a:t>
            </a:r>
            <a:r>
              <a:rPr lang="nb-NO" dirty="0" smtClean="0">
                <a:solidFill>
                  <a:srgbClr val="000000"/>
                </a:solidFill>
              </a:rPr>
              <a:t> </a:t>
            </a:r>
            <a:r>
              <a:rPr lang="nb-NO" dirty="0" err="1" smtClean="0">
                <a:solidFill>
                  <a:srgbClr val="000000"/>
                </a:solidFill>
              </a:rPr>
              <a:t>of</a:t>
            </a:r>
            <a:r>
              <a:rPr lang="nb-NO" dirty="0" smtClean="0">
                <a:solidFill>
                  <a:srgbClr val="000000"/>
                </a:solidFill>
              </a:rPr>
              <a:t> Bergen</a:t>
            </a:r>
            <a:endParaRPr lang="nb-NO" dirty="0">
              <a:solidFill>
                <a:srgbClr val="000000"/>
              </a:solidFill>
            </a:endParaRPr>
          </a:p>
        </p:txBody>
      </p:sp>
      <p:pic>
        <p:nvPicPr>
          <p:cNvPr id="6" name="Plassholder for innhold 5"/>
          <p:cNvPicPr>
            <a:picLocks noChangeAspect="1"/>
          </p:cNvPicPr>
          <p:nvPr/>
        </p:nvPicPr>
        <p:blipFill>
          <a:blip r:embed="rId3"/>
          <a:srcRect t="11841" b="11841"/>
          <a:stretch>
            <a:fillRect/>
          </a:stretch>
        </p:blipFill>
        <p:spPr>
          <a:xfrm>
            <a:off x="4644008" y="3501008"/>
            <a:ext cx="4227996" cy="2231816"/>
          </a:xfrm>
          <a:prstGeom prst="rect">
            <a:avLst/>
          </a:prstGeom>
        </p:spPr>
      </p:pic>
      <p:pic>
        <p:nvPicPr>
          <p:cNvPr id="7" name="Plassholder for innhold 5"/>
          <p:cNvPicPr>
            <a:picLocks noChangeAspect="1"/>
          </p:cNvPicPr>
          <p:nvPr/>
        </p:nvPicPr>
        <p:blipFill>
          <a:blip r:embed="rId4"/>
          <a:srcRect t="15200" b="15200"/>
          <a:stretch>
            <a:fillRect/>
          </a:stretch>
        </p:blipFill>
        <p:spPr>
          <a:xfrm>
            <a:off x="4716016" y="5877272"/>
            <a:ext cx="1590093" cy="839356"/>
          </a:xfrm>
          <a:prstGeom prst="rect">
            <a:avLst/>
          </a:prstGeom>
        </p:spPr>
      </p:pic>
      <p:pic>
        <p:nvPicPr>
          <p:cNvPr id="8" name="Bilde 7"/>
          <p:cNvPicPr>
            <a:picLocks noChangeAspect="1"/>
          </p:cNvPicPr>
          <p:nvPr/>
        </p:nvPicPr>
        <p:blipFill>
          <a:blip r:embed="rId5"/>
          <a:stretch>
            <a:fillRect/>
          </a:stretch>
        </p:blipFill>
        <p:spPr>
          <a:xfrm>
            <a:off x="5508104" y="2780928"/>
            <a:ext cx="2590800" cy="533400"/>
          </a:xfrm>
          <a:prstGeom prst="rect">
            <a:avLst/>
          </a:prstGeom>
        </p:spPr>
      </p:pic>
    </p:spTree>
    <p:extLst>
      <p:ext uri="{BB962C8B-B14F-4D97-AF65-F5344CB8AC3E}">
        <p14:creationId xmlns:p14="http://schemas.microsoft.com/office/powerpoint/2010/main" val="10305102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022920" y="1015006"/>
            <a:ext cx="7869560" cy="685801"/>
          </a:xfrm>
        </p:spPr>
        <p:txBody>
          <a:bodyPr/>
          <a:lstStyle/>
          <a:p>
            <a:r>
              <a:rPr lang="nb-NO" dirty="0" err="1" smtClean="0"/>
              <a:t>Speeding</a:t>
            </a:r>
            <a:r>
              <a:rPr lang="nb-NO" dirty="0" smtClean="0"/>
              <a:t> up </a:t>
            </a:r>
            <a:r>
              <a:rPr lang="nb-NO" dirty="0" err="1" smtClean="0"/>
              <a:t>the</a:t>
            </a:r>
            <a:r>
              <a:rPr lang="nb-NO" dirty="0" smtClean="0"/>
              <a:t> </a:t>
            </a:r>
            <a:r>
              <a:rPr lang="nb-NO" dirty="0" err="1" smtClean="0"/>
              <a:t>transition</a:t>
            </a:r>
            <a:r>
              <a:rPr lang="nb-NO" dirty="0" smtClean="0"/>
              <a:t> to OA?</a:t>
            </a:r>
            <a:endParaRPr lang="nb-NO" dirty="0"/>
          </a:p>
        </p:txBody>
      </p:sp>
      <p:sp>
        <p:nvSpPr>
          <p:cNvPr id="3" name="Plassholder for innhold 2"/>
          <p:cNvSpPr>
            <a:spLocks noGrp="1"/>
          </p:cNvSpPr>
          <p:nvPr>
            <p:ph idx="1"/>
          </p:nvPr>
        </p:nvSpPr>
        <p:spPr>
          <a:xfrm>
            <a:off x="971600" y="2060847"/>
            <a:ext cx="7488832" cy="4032449"/>
          </a:xfrm>
        </p:spPr>
        <p:txBody>
          <a:bodyPr>
            <a:normAutofit fontScale="70000" lnSpcReduction="20000"/>
          </a:bodyPr>
          <a:lstStyle/>
          <a:p>
            <a:pPr marL="0" indent="0">
              <a:buNone/>
            </a:pPr>
            <a:r>
              <a:rPr lang="nb-NO" sz="3400" dirty="0" err="1" smtClean="0"/>
              <a:t>Competitiveness</a:t>
            </a:r>
            <a:r>
              <a:rPr lang="nb-NO" sz="3400" dirty="0" smtClean="0"/>
              <a:t> Council, May 2016</a:t>
            </a:r>
          </a:p>
          <a:p>
            <a:r>
              <a:rPr lang="nb-NO" sz="3400" dirty="0"/>
              <a:t>European ministers </a:t>
            </a:r>
            <a:r>
              <a:rPr lang="nb-NO" sz="3400" dirty="0" err="1"/>
              <a:t>united</a:t>
            </a:r>
            <a:r>
              <a:rPr lang="nb-NO" sz="3400" dirty="0"/>
              <a:t> </a:t>
            </a:r>
            <a:r>
              <a:rPr lang="nb-NO" sz="3400" dirty="0" err="1" smtClean="0"/>
              <a:t>on</a:t>
            </a:r>
            <a:r>
              <a:rPr lang="nb-NO" sz="3400" dirty="0" smtClean="0"/>
              <a:t> </a:t>
            </a:r>
            <a:r>
              <a:rPr lang="nb-NO" sz="3400" dirty="0" err="1" smtClean="0"/>
              <a:t>ambitious</a:t>
            </a:r>
            <a:r>
              <a:rPr lang="nb-NO" sz="3400" dirty="0" smtClean="0"/>
              <a:t> goals to </a:t>
            </a:r>
            <a:r>
              <a:rPr lang="nb-NO" sz="3400" dirty="0" err="1"/>
              <a:t>making</a:t>
            </a:r>
            <a:r>
              <a:rPr lang="nb-NO" sz="3400" dirty="0"/>
              <a:t> immediate </a:t>
            </a:r>
            <a:r>
              <a:rPr lang="nb-NO" sz="3400" dirty="0" err="1"/>
              <a:t>access</a:t>
            </a:r>
            <a:r>
              <a:rPr lang="nb-NO" sz="3400" dirty="0"/>
              <a:t> to </a:t>
            </a:r>
            <a:r>
              <a:rPr lang="nb-NO" sz="3400" dirty="0" err="1"/>
              <a:t>scientific</a:t>
            </a:r>
            <a:r>
              <a:rPr lang="nb-NO" sz="3400" dirty="0"/>
              <a:t> </a:t>
            </a:r>
            <a:r>
              <a:rPr lang="nb-NO" sz="3400" dirty="0" err="1"/>
              <a:t>publications</a:t>
            </a:r>
            <a:r>
              <a:rPr lang="nb-NO" sz="3400" dirty="0"/>
              <a:t> </a:t>
            </a:r>
            <a:r>
              <a:rPr lang="nb-NO" sz="3400" dirty="0" err="1"/>
              <a:t>the</a:t>
            </a:r>
            <a:r>
              <a:rPr lang="nb-NO" sz="3400" dirty="0"/>
              <a:t> </a:t>
            </a:r>
            <a:r>
              <a:rPr lang="nb-NO" sz="3400" dirty="0" err="1"/>
              <a:t>default</a:t>
            </a:r>
            <a:r>
              <a:rPr lang="nb-NO" sz="3400" dirty="0"/>
              <a:t> for </a:t>
            </a:r>
            <a:r>
              <a:rPr lang="nb-NO" sz="3400" dirty="0" smtClean="0"/>
              <a:t>2020.</a:t>
            </a:r>
          </a:p>
          <a:p>
            <a:r>
              <a:rPr lang="nb-NO" sz="3400" dirty="0" err="1"/>
              <a:t>Europe’s</a:t>
            </a:r>
            <a:r>
              <a:rPr lang="nb-NO" sz="3400" dirty="0"/>
              <a:t> 28 </a:t>
            </a:r>
            <a:r>
              <a:rPr lang="nb-NO" sz="3400" dirty="0" err="1"/>
              <a:t>member</a:t>
            </a:r>
            <a:r>
              <a:rPr lang="nb-NO" sz="3400" dirty="0"/>
              <a:t> </a:t>
            </a:r>
            <a:r>
              <a:rPr lang="nb-NO" sz="3400" dirty="0" err="1" smtClean="0"/>
              <a:t>states</a:t>
            </a:r>
            <a:r>
              <a:rPr lang="nb-NO" sz="3400" dirty="0" smtClean="0"/>
              <a:t> have </a:t>
            </a:r>
            <a:r>
              <a:rPr lang="nb-NO" sz="3400" dirty="0" err="1"/>
              <a:t>agreed</a:t>
            </a:r>
            <a:r>
              <a:rPr lang="nb-NO" sz="3400" dirty="0"/>
              <a:t> to </a:t>
            </a:r>
            <a:r>
              <a:rPr lang="nb-NO" sz="3400" dirty="0" err="1"/>
              <a:t>common</a:t>
            </a:r>
            <a:r>
              <a:rPr lang="nb-NO" sz="3400" dirty="0"/>
              <a:t> </a:t>
            </a:r>
            <a:r>
              <a:rPr lang="nb-NO" sz="3400" dirty="0" err="1"/>
              <a:t>ambitious</a:t>
            </a:r>
            <a:r>
              <a:rPr lang="nb-NO" sz="3400" dirty="0"/>
              <a:t> </a:t>
            </a:r>
            <a:r>
              <a:rPr lang="nb-NO" sz="3400" dirty="0" err="1"/>
              <a:t>political</a:t>
            </a:r>
            <a:r>
              <a:rPr lang="nb-NO" sz="3400" dirty="0"/>
              <a:t> Open </a:t>
            </a:r>
            <a:r>
              <a:rPr lang="nb-NO" sz="3400" dirty="0" err="1"/>
              <a:t>Science</a:t>
            </a:r>
            <a:r>
              <a:rPr lang="nb-NO" sz="3400" dirty="0"/>
              <a:t> goals for </a:t>
            </a:r>
            <a:r>
              <a:rPr lang="nb-NO" sz="3400" dirty="0" err="1"/>
              <a:t>the</a:t>
            </a:r>
            <a:r>
              <a:rPr lang="nb-NO" sz="3400" dirty="0"/>
              <a:t> first time. </a:t>
            </a:r>
          </a:p>
          <a:p>
            <a:endParaRPr lang="nb-NO" sz="3400" dirty="0" smtClean="0"/>
          </a:p>
          <a:p>
            <a:pPr marL="0" indent="0">
              <a:buNone/>
            </a:pPr>
            <a:r>
              <a:rPr lang="nb-NO" sz="3400" dirty="0" smtClean="0"/>
              <a:t>	</a:t>
            </a:r>
            <a:r>
              <a:rPr lang="nb-NO" sz="3400" dirty="0" err="1" smtClean="0"/>
              <a:t>Realistic</a:t>
            </a:r>
            <a:r>
              <a:rPr lang="nb-NO" sz="3400" dirty="0" smtClean="0"/>
              <a:t>? </a:t>
            </a:r>
            <a:r>
              <a:rPr lang="nb-NO" sz="3400" dirty="0" err="1" smtClean="0"/>
              <a:t>Operationalisation</a:t>
            </a:r>
            <a:r>
              <a:rPr lang="nb-NO" sz="3400" dirty="0" smtClean="0"/>
              <a:t>?	</a:t>
            </a:r>
          </a:p>
          <a:p>
            <a:pPr marL="0" indent="0">
              <a:buNone/>
            </a:pPr>
            <a:r>
              <a:rPr lang="nb-NO" sz="3400" dirty="0"/>
              <a:t>	</a:t>
            </a:r>
            <a:r>
              <a:rPr lang="nb-NO" sz="3400" dirty="0" smtClean="0"/>
              <a:t>In </a:t>
            </a:r>
            <a:r>
              <a:rPr lang="nb-NO" sz="3400" dirty="0" err="1" smtClean="0"/>
              <a:t>any</a:t>
            </a:r>
            <a:r>
              <a:rPr lang="nb-NO" sz="3400" dirty="0" smtClean="0"/>
              <a:t> case a </a:t>
            </a:r>
            <a:r>
              <a:rPr lang="nb-NO" sz="3400" dirty="0" err="1" smtClean="0"/>
              <a:t>good</a:t>
            </a:r>
            <a:r>
              <a:rPr lang="nb-NO" sz="3400" dirty="0" smtClean="0"/>
              <a:t> push!</a:t>
            </a:r>
          </a:p>
          <a:p>
            <a:pPr marL="0" indent="0">
              <a:buNone/>
            </a:pPr>
            <a:endParaRPr lang="nb-NO" dirty="0" smtClean="0"/>
          </a:p>
          <a:p>
            <a:pPr marL="0" indent="0">
              <a:buNone/>
            </a:pPr>
            <a:r>
              <a:rPr lang="nb-NO" sz="2300" dirty="0" smtClean="0">
                <a:solidFill>
                  <a:schemeClr val="tx1">
                    <a:lumMod val="50000"/>
                    <a:lumOff val="50000"/>
                  </a:schemeClr>
                </a:solidFill>
              </a:rPr>
              <a:t>Source: </a:t>
            </a:r>
            <a:r>
              <a:rPr lang="nb-NO" sz="2300" u="sng" dirty="0">
                <a:solidFill>
                  <a:schemeClr val="tx1">
                    <a:lumMod val="50000"/>
                    <a:lumOff val="50000"/>
                  </a:schemeClr>
                </a:solidFill>
                <a:hlinkClick r:id="rId3"/>
              </a:rPr>
              <a:t>http://data.consilium.europa.eu/doc/document/ST-9526-2016-INIT/en/pdf</a:t>
            </a:r>
            <a:r>
              <a:rPr lang="nb-NO" sz="2300" dirty="0">
                <a:solidFill>
                  <a:schemeClr val="tx1">
                    <a:lumMod val="50000"/>
                    <a:lumOff val="50000"/>
                  </a:schemeClr>
                </a:solidFill>
              </a:rPr>
              <a:t> </a:t>
            </a:r>
          </a:p>
          <a:p>
            <a:pPr marL="0" indent="0">
              <a:buNone/>
            </a:pPr>
            <a:endParaRPr lang="nb-NO" dirty="0"/>
          </a:p>
          <a:p>
            <a:endParaRPr lang="nb-NO" dirty="0"/>
          </a:p>
        </p:txBody>
      </p:sp>
    </p:spTree>
    <p:extLst>
      <p:ext uri="{BB962C8B-B14F-4D97-AF65-F5344CB8AC3E}">
        <p14:creationId xmlns:p14="http://schemas.microsoft.com/office/powerpoint/2010/main" val="14353267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
            </a:r>
            <a:br>
              <a:rPr lang="nb-NO" dirty="0" smtClean="0"/>
            </a:br>
            <a:r>
              <a:rPr lang="nb-NO" dirty="0"/>
              <a:t/>
            </a:r>
            <a:br>
              <a:rPr lang="nb-NO" dirty="0"/>
            </a:br>
            <a:r>
              <a:rPr lang="nb-NO" dirty="0" smtClean="0"/>
              <a:t>The </a:t>
            </a:r>
            <a:r>
              <a:rPr lang="nb-NO" dirty="0" err="1" smtClean="0"/>
              <a:t>contribution</a:t>
            </a:r>
            <a:r>
              <a:rPr lang="nb-NO" dirty="0" smtClean="0"/>
              <a:t> </a:t>
            </a:r>
            <a:r>
              <a:rPr lang="nb-NO" dirty="0" err="1" smtClean="0"/>
              <a:t>of</a:t>
            </a:r>
            <a:r>
              <a:rPr lang="nb-NO" dirty="0" smtClean="0"/>
              <a:t> IFLA</a:t>
            </a:r>
            <a:endParaRPr lang="nb-NO" dirty="0"/>
          </a:p>
        </p:txBody>
      </p:sp>
      <p:sp>
        <p:nvSpPr>
          <p:cNvPr id="3" name="Plassholder for innhold 2"/>
          <p:cNvSpPr>
            <a:spLocks noGrp="1"/>
          </p:cNvSpPr>
          <p:nvPr>
            <p:ph idx="1"/>
          </p:nvPr>
        </p:nvSpPr>
        <p:spPr/>
        <p:txBody>
          <a:bodyPr>
            <a:normAutofit/>
          </a:bodyPr>
          <a:lstStyle/>
          <a:p>
            <a:pPr marL="0" indent="0">
              <a:buNone/>
            </a:pPr>
            <a:r>
              <a:rPr lang="en-GB" sz="3100" b="1" dirty="0" smtClean="0"/>
              <a:t>UN 2030 Agenda</a:t>
            </a:r>
          </a:p>
          <a:p>
            <a:pPr lvl="0"/>
            <a:endParaRPr lang="en-GB" sz="2200" dirty="0" smtClean="0"/>
          </a:p>
          <a:p>
            <a:pPr lvl="0"/>
            <a:r>
              <a:rPr lang="en-GB" sz="2200" dirty="0" smtClean="0"/>
              <a:t>2 </a:t>
            </a:r>
            <a:r>
              <a:rPr lang="en-GB" sz="2200" dirty="0"/>
              <a:t>years of advocacy at the </a:t>
            </a:r>
            <a:r>
              <a:rPr lang="en-GB" sz="2200" dirty="0" smtClean="0"/>
              <a:t>UN: </a:t>
            </a:r>
            <a:r>
              <a:rPr lang="en-GB" sz="2200" dirty="0"/>
              <a:t>the role that access to information plays in supporting sustainable </a:t>
            </a:r>
            <a:r>
              <a:rPr lang="en-GB" sz="2200" dirty="0" smtClean="0"/>
              <a:t>development</a:t>
            </a:r>
            <a:endParaRPr lang="nb-NO" sz="2200" dirty="0">
              <a:latin typeface="+mn-lt"/>
            </a:endParaRPr>
          </a:p>
          <a:p>
            <a:pPr lvl="1"/>
            <a:r>
              <a:rPr lang="en-GB" sz="2200" dirty="0"/>
              <a:t>U</a:t>
            </a:r>
            <a:r>
              <a:rPr lang="en-GB" sz="2200" dirty="0" smtClean="0"/>
              <a:t>niversal </a:t>
            </a:r>
            <a:r>
              <a:rPr lang="en-GB" sz="2200" dirty="0"/>
              <a:t>literacy in the Agenda’s </a:t>
            </a:r>
            <a:r>
              <a:rPr lang="en-GB" sz="2200" dirty="0" smtClean="0"/>
              <a:t>vision</a:t>
            </a:r>
          </a:p>
          <a:p>
            <a:pPr lvl="1"/>
            <a:r>
              <a:rPr lang="nb-NO" sz="2200" dirty="0" err="1" smtClean="0"/>
              <a:t>SDGs</a:t>
            </a:r>
            <a:r>
              <a:rPr lang="nb-NO" sz="2200" dirty="0" smtClean="0"/>
              <a:t>, target 16.10: “</a:t>
            </a:r>
            <a:r>
              <a:rPr lang="nb-NO" sz="2200" dirty="0"/>
              <a:t>Ensure </a:t>
            </a:r>
            <a:r>
              <a:rPr lang="nb-NO" sz="2200" dirty="0" err="1"/>
              <a:t>public</a:t>
            </a:r>
            <a:r>
              <a:rPr lang="nb-NO" sz="2200" dirty="0"/>
              <a:t> </a:t>
            </a:r>
            <a:r>
              <a:rPr lang="nb-NO" sz="2200" dirty="0" err="1"/>
              <a:t>access</a:t>
            </a:r>
            <a:r>
              <a:rPr lang="nb-NO" sz="2200" dirty="0"/>
              <a:t> to </a:t>
            </a:r>
            <a:r>
              <a:rPr lang="nb-NO" sz="2200" dirty="0" err="1" smtClean="0"/>
              <a:t>information</a:t>
            </a:r>
            <a:r>
              <a:rPr lang="nb-NO" sz="2200" dirty="0" smtClean="0"/>
              <a:t> (…)”</a:t>
            </a:r>
          </a:p>
          <a:p>
            <a:r>
              <a:rPr lang="en-GB" sz="2200" dirty="0" smtClean="0"/>
              <a:t>Enabling libraries to engage in National </a:t>
            </a:r>
            <a:r>
              <a:rPr lang="en-GB" sz="2200" dirty="0"/>
              <a:t>Development </a:t>
            </a:r>
            <a:r>
              <a:rPr lang="en-GB" sz="2200" dirty="0" smtClean="0"/>
              <a:t>Plans to implement SDGs</a:t>
            </a:r>
            <a:endParaRPr lang="nb-NO" sz="2200" dirty="0"/>
          </a:p>
          <a:p>
            <a:endParaRPr lang="nb-NO"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8477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041085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normAutofit/>
          </a:bodyPr>
          <a:lstStyle/>
          <a:p>
            <a:pPr marL="0" indent="0">
              <a:buNone/>
            </a:pPr>
            <a:r>
              <a:rPr lang="nb-NO" b="1" dirty="0"/>
              <a:t>C</a:t>
            </a:r>
            <a:r>
              <a:rPr lang="nb-NO" b="1" dirty="0" smtClean="0"/>
              <a:t>opyright </a:t>
            </a:r>
            <a:r>
              <a:rPr lang="nb-NO" b="1" dirty="0" err="1" smtClean="0"/>
              <a:t>exceptions</a:t>
            </a:r>
            <a:r>
              <a:rPr lang="nb-NO" b="1" dirty="0" smtClean="0"/>
              <a:t> and </a:t>
            </a:r>
            <a:r>
              <a:rPr lang="nb-NO" b="1" dirty="0" err="1" smtClean="0"/>
              <a:t>limitations</a:t>
            </a:r>
            <a:r>
              <a:rPr lang="nb-NO" b="1" dirty="0" smtClean="0"/>
              <a:t> for </a:t>
            </a:r>
            <a:r>
              <a:rPr lang="nb-NO" b="1" dirty="0" err="1" smtClean="0"/>
              <a:t>libraries</a:t>
            </a:r>
            <a:r>
              <a:rPr lang="nb-NO" b="1" dirty="0" smtClean="0"/>
              <a:t> and </a:t>
            </a:r>
            <a:r>
              <a:rPr lang="nb-NO" b="1" dirty="0" err="1" smtClean="0"/>
              <a:t>archives</a:t>
            </a:r>
            <a:endParaRPr lang="nb-NO" b="1" dirty="0" smtClean="0"/>
          </a:p>
          <a:p>
            <a:pPr marL="0" indent="0">
              <a:buNone/>
            </a:pPr>
            <a:endParaRPr lang="nb-NO" dirty="0" smtClean="0"/>
          </a:p>
          <a:p>
            <a:r>
              <a:rPr lang="nb-NO" dirty="0" err="1" smtClean="0"/>
              <a:t>Working</a:t>
            </a:r>
            <a:r>
              <a:rPr lang="nb-NO" dirty="0" smtClean="0"/>
              <a:t> </a:t>
            </a:r>
            <a:r>
              <a:rPr lang="nb-NO" dirty="0" err="1" smtClean="0"/>
              <a:t>closely</a:t>
            </a:r>
            <a:r>
              <a:rPr lang="nb-NO" dirty="0" smtClean="0"/>
              <a:t> </a:t>
            </a:r>
            <a:r>
              <a:rPr lang="nb-NO" dirty="0" err="1" smtClean="0"/>
              <a:t>with</a:t>
            </a:r>
            <a:r>
              <a:rPr lang="nb-NO" dirty="0" smtClean="0"/>
              <a:t> WIPO </a:t>
            </a:r>
            <a:r>
              <a:rPr lang="nb-NO" dirty="0" err="1" smtClean="0"/>
              <a:t>since</a:t>
            </a:r>
            <a:r>
              <a:rPr lang="nb-NO" dirty="0" smtClean="0"/>
              <a:t> 2014.</a:t>
            </a:r>
          </a:p>
          <a:p>
            <a:endParaRPr lang="nb-NO" dirty="0"/>
          </a:p>
          <a:p>
            <a:r>
              <a:rPr lang="nb-NO" dirty="0" err="1" smtClean="0"/>
              <a:t>Treaty</a:t>
            </a:r>
            <a:r>
              <a:rPr lang="nb-NO" dirty="0" smtClean="0"/>
              <a:t> to </a:t>
            </a:r>
            <a:r>
              <a:rPr lang="nb-NO" dirty="0" err="1" smtClean="0"/>
              <a:t>guarantee</a:t>
            </a:r>
            <a:r>
              <a:rPr lang="nb-NO" dirty="0" smtClean="0"/>
              <a:t> </a:t>
            </a:r>
            <a:r>
              <a:rPr lang="nb-NO" dirty="0" err="1" smtClean="0"/>
              <a:t>access</a:t>
            </a:r>
            <a:r>
              <a:rPr lang="nb-NO" dirty="0" smtClean="0"/>
              <a:t> to </a:t>
            </a:r>
            <a:r>
              <a:rPr lang="nb-NO" dirty="0" err="1" smtClean="0"/>
              <a:t>information</a:t>
            </a:r>
            <a:r>
              <a:rPr lang="nb-NO" dirty="0" smtClean="0"/>
              <a:t> as </a:t>
            </a:r>
            <a:r>
              <a:rPr lang="nb-NO" dirty="0" err="1" smtClean="0"/>
              <a:t>well</a:t>
            </a:r>
            <a:r>
              <a:rPr lang="nb-NO" dirty="0" smtClean="0"/>
              <a:t> as </a:t>
            </a:r>
            <a:r>
              <a:rPr lang="nb-NO" dirty="0" err="1" smtClean="0"/>
              <a:t>acknowledging</a:t>
            </a:r>
            <a:r>
              <a:rPr lang="nb-NO" dirty="0" smtClean="0"/>
              <a:t> all parts´ </a:t>
            </a:r>
            <a:r>
              <a:rPr lang="nb-NO" dirty="0" err="1" smtClean="0"/>
              <a:t>legitimate</a:t>
            </a:r>
            <a:r>
              <a:rPr lang="nb-NO" dirty="0" smtClean="0"/>
              <a:t> </a:t>
            </a:r>
            <a:r>
              <a:rPr lang="nb-NO" dirty="0" err="1" smtClean="0"/>
              <a:t>interests</a:t>
            </a:r>
            <a:r>
              <a:rPr lang="nb-NO" dirty="0" smtClean="0"/>
              <a:t>. </a:t>
            </a:r>
            <a:endParaRPr lang="nb-NO" dirty="0"/>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60648"/>
            <a:ext cx="847725" cy="885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74184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p:txBody>
          <a:bodyPr/>
          <a:lstStyle/>
          <a:p>
            <a:r>
              <a:rPr lang="nb-NO" dirty="0" err="1" smtClean="0"/>
              <a:t>Outline</a:t>
            </a:r>
            <a:endParaRPr lang="nb-NO" dirty="0"/>
          </a:p>
        </p:txBody>
      </p:sp>
      <p:sp>
        <p:nvSpPr>
          <p:cNvPr id="7" name="Plassholder for innhold 6"/>
          <p:cNvSpPr>
            <a:spLocks noGrp="1"/>
          </p:cNvSpPr>
          <p:nvPr>
            <p:ph idx="1"/>
          </p:nvPr>
        </p:nvSpPr>
        <p:spPr/>
        <p:txBody>
          <a:bodyPr>
            <a:normAutofit/>
          </a:bodyPr>
          <a:lstStyle/>
          <a:p>
            <a:r>
              <a:rPr lang="nb-NO" dirty="0"/>
              <a:t>A</a:t>
            </a:r>
            <a:r>
              <a:rPr lang="nb-NO" dirty="0" smtClean="0"/>
              <a:t>ccess </a:t>
            </a:r>
            <a:r>
              <a:rPr lang="nb-NO" dirty="0"/>
              <a:t>to </a:t>
            </a:r>
            <a:r>
              <a:rPr lang="nb-NO" dirty="0" err="1" smtClean="0"/>
              <a:t>information</a:t>
            </a:r>
            <a:r>
              <a:rPr lang="nb-NO" dirty="0" smtClean="0"/>
              <a:t> and </a:t>
            </a:r>
            <a:r>
              <a:rPr lang="nb-NO" dirty="0" err="1" smtClean="0"/>
              <a:t>knowledge</a:t>
            </a:r>
            <a:endParaRPr lang="nb-NO" dirty="0"/>
          </a:p>
          <a:p>
            <a:r>
              <a:rPr lang="nb-NO" dirty="0"/>
              <a:t>MIL and </a:t>
            </a:r>
            <a:r>
              <a:rPr lang="nb-NO" dirty="0" err="1"/>
              <a:t>access</a:t>
            </a:r>
            <a:r>
              <a:rPr lang="nb-NO" dirty="0"/>
              <a:t> </a:t>
            </a:r>
            <a:endParaRPr lang="nb-NO" dirty="0" smtClean="0"/>
          </a:p>
          <a:p>
            <a:r>
              <a:rPr lang="nb-NO" dirty="0"/>
              <a:t>Barriers to </a:t>
            </a:r>
            <a:r>
              <a:rPr lang="nb-NO" dirty="0" err="1"/>
              <a:t>access</a:t>
            </a:r>
            <a:endParaRPr lang="nb-NO" dirty="0"/>
          </a:p>
          <a:p>
            <a:r>
              <a:rPr lang="nb-NO" dirty="0" smtClean="0"/>
              <a:t>Library </a:t>
            </a:r>
            <a:r>
              <a:rPr lang="nb-NO" dirty="0" err="1" smtClean="0"/>
              <a:t>contribution</a:t>
            </a:r>
            <a:r>
              <a:rPr lang="nb-NO" dirty="0" smtClean="0"/>
              <a:t> to </a:t>
            </a:r>
            <a:r>
              <a:rPr lang="nb-NO" dirty="0" err="1" smtClean="0"/>
              <a:t>sustainable</a:t>
            </a:r>
            <a:r>
              <a:rPr lang="nb-NO" dirty="0" smtClean="0"/>
              <a:t> long-term </a:t>
            </a:r>
            <a:r>
              <a:rPr lang="nb-NO" dirty="0" err="1" smtClean="0"/>
              <a:t>access</a:t>
            </a:r>
            <a:r>
              <a:rPr lang="nb-NO" dirty="0" smtClean="0"/>
              <a:t> to </a:t>
            </a:r>
            <a:r>
              <a:rPr lang="nb-NO" dirty="0" err="1" smtClean="0"/>
              <a:t>information</a:t>
            </a:r>
            <a:r>
              <a:rPr lang="nb-NO" dirty="0" smtClean="0"/>
              <a:t>:</a:t>
            </a:r>
          </a:p>
          <a:p>
            <a:pPr marL="457200" lvl="1" indent="0">
              <a:buNone/>
            </a:pPr>
            <a:r>
              <a:rPr lang="nb-NO" dirty="0" err="1" smtClean="0"/>
              <a:t>Academic</a:t>
            </a:r>
            <a:r>
              <a:rPr lang="nb-NO" dirty="0" smtClean="0"/>
              <a:t> </a:t>
            </a:r>
            <a:r>
              <a:rPr lang="nb-NO" dirty="0" err="1" smtClean="0"/>
              <a:t>libraries</a:t>
            </a:r>
            <a:r>
              <a:rPr lang="nb-NO" dirty="0" smtClean="0"/>
              <a:t>, IFLA</a:t>
            </a:r>
            <a:endParaRPr lang="nb-NO" dirty="0"/>
          </a:p>
        </p:txBody>
      </p:sp>
    </p:spTree>
    <p:extLst>
      <p:ext uri="{BB962C8B-B14F-4D97-AF65-F5344CB8AC3E}">
        <p14:creationId xmlns:p14="http://schemas.microsoft.com/office/powerpoint/2010/main" val="29369767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67544" y="548680"/>
            <a:ext cx="7365504" cy="652934"/>
          </a:xfrm>
        </p:spPr>
        <p:txBody>
          <a:bodyPr/>
          <a:lstStyle/>
          <a:p>
            <a:r>
              <a:rPr lang="nb-NO" dirty="0" smtClean="0"/>
              <a:t>Libraries and </a:t>
            </a:r>
            <a:r>
              <a:rPr lang="nb-NO" dirty="0" err="1" smtClean="0"/>
              <a:t>open</a:t>
            </a:r>
            <a:r>
              <a:rPr lang="nb-NO" dirty="0" smtClean="0"/>
              <a:t> </a:t>
            </a:r>
            <a:r>
              <a:rPr lang="nb-NO" dirty="0" err="1" smtClean="0"/>
              <a:t>government</a:t>
            </a:r>
            <a:endParaRPr lang="nb-NO" dirty="0"/>
          </a:p>
        </p:txBody>
      </p:sp>
      <p:sp>
        <p:nvSpPr>
          <p:cNvPr id="3" name="Plassholder for innhold 2"/>
          <p:cNvSpPr>
            <a:spLocks noGrp="1"/>
          </p:cNvSpPr>
          <p:nvPr>
            <p:ph sz="half" idx="1"/>
          </p:nvPr>
        </p:nvSpPr>
        <p:spPr>
          <a:xfrm>
            <a:off x="1022920" y="1883964"/>
            <a:ext cx="3405064" cy="4785395"/>
          </a:xfrm>
        </p:spPr>
        <p:txBody>
          <a:bodyPr>
            <a:normAutofit fontScale="70000" lnSpcReduction="20000"/>
          </a:bodyPr>
          <a:lstStyle/>
          <a:p>
            <a:r>
              <a:rPr lang="nb-NO" sz="3200" dirty="0" smtClean="0">
                <a:solidFill>
                  <a:schemeClr val="tx1"/>
                </a:solidFill>
              </a:rPr>
              <a:t>Access to </a:t>
            </a:r>
            <a:r>
              <a:rPr lang="nb-NO" sz="3200" dirty="0" err="1" smtClean="0">
                <a:solidFill>
                  <a:schemeClr val="tx1"/>
                </a:solidFill>
              </a:rPr>
              <a:t>information</a:t>
            </a:r>
            <a:r>
              <a:rPr lang="nb-NO" sz="3200" dirty="0" smtClean="0">
                <a:solidFill>
                  <a:schemeClr val="tx1"/>
                </a:solidFill>
              </a:rPr>
              <a:t> and </a:t>
            </a:r>
            <a:r>
              <a:rPr lang="nb-NO" sz="3200" dirty="0" err="1" smtClean="0">
                <a:solidFill>
                  <a:schemeClr val="tx1"/>
                </a:solidFill>
              </a:rPr>
              <a:t>knowledge</a:t>
            </a:r>
            <a:endParaRPr lang="nb-NO" sz="3200" dirty="0" smtClean="0">
              <a:solidFill>
                <a:schemeClr val="tx1"/>
              </a:solidFill>
            </a:endParaRPr>
          </a:p>
          <a:p>
            <a:pPr marL="0" indent="0">
              <a:buNone/>
            </a:pPr>
            <a:endParaRPr lang="nb-NO" sz="3200" dirty="0" smtClean="0">
              <a:solidFill>
                <a:schemeClr val="tx1"/>
              </a:solidFill>
            </a:endParaRPr>
          </a:p>
          <a:p>
            <a:r>
              <a:rPr lang="nb-NO" sz="3200" dirty="0">
                <a:solidFill>
                  <a:schemeClr val="tx1"/>
                </a:solidFill>
              </a:rPr>
              <a:t>C</a:t>
            </a:r>
            <a:r>
              <a:rPr lang="nb-NO" sz="3200" dirty="0" smtClean="0">
                <a:solidFill>
                  <a:schemeClr val="tx1"/>
                </a:solidFill>
              </a:rPr>
              <a:t>ontents </a:t>
            </a:r>
            <a:r>
              <a:rPr lang="nb-NO" sz="3200" dirty="0" err="1" smtClean="0">
                <a:solidFill>
                  <a:schemeClr val="tx1"/>
                </a:solidFill>
              </a:rPr>
              <a:t>no</a:t>
            </a:r>
            <a:r>
              <a:rPr lang="nb-NO" sz="3200" dirty="0" smtClean="0">
                <a:solidFill>
                  <a:schemeClr val="tx1"/>
                </a:solidFill>
              </a:rPr>
              <a:t> longer </a:t>
            </a:r>
            <a:r>
              <a:rPr lang="nb-NO" sz="3200" dirty="0" err="1" smtClean="0">
                <a:solidFill>
                  <a:schemeClr val="tx1"/>
                </a:solidFill>
              </a:rPr>
              <a:t>limited</a:t>
            </a:r>
            <a:r>
              <a:rPr lang="nb-NO" sz="3200" dirty="0" smtClean="0">
                <a:solidFill>
                  <a:schemeClr val="tx1"/>
                </a:solidFill>
              </a:rPr>
              <a:t> to </a:t>
            </a:r>
            <a:r>
              <a:rPr lang="nb-NO" sz="3200" dirty="0" err="1" smtClean="0">
                <a:solidFill>
                  <a:schemeClr val="tx1"/>
                </a:solidFill>
              </a:rPr>
              <a:t>collections</a:t>
            </a:r>
            <a:r>
              <a:rPr lang="nb-NO" sz="3200" dirty="0" smtClean="0">
                <a:solidFill>
                  <a:schemeClr val="tx1"/>
                </a:solidFill>
              </a:rPr>
              <a:t> </a:t>
            </a:r>
            <a:r>
              <a:rPr lang="nb-NO" sz="3200" dirty="0" err="1" smtClean="0">
                <a:solidFill>
                  <a:schemeClr val="tx1"/>
                </a:solidFill>
              </a:rPr>
              <a:t>within</a:t>
            </a:r>
            <a:r>
              <a:rPr lang="nb-NO" sz="3200" dirty="0" smtClean="0">
                <a:solidFill>
                  <a:schemeClr val="tx1"/>
                </a:solidFill>
              </a:rPr>
              <a:t> </a:t>
            </a:r>
            <a:r>
              <a:rPr lang="nb-NO" sz="3200" dirty="0" err="1" smtClean="0">
                <a:solidFill>
                  <a:schemeClr val="tx1"/>
                </a:solidFill>
              </a:rPr>
              <a:t>library</a:t>
            </a:r>
            <a:r>
              <a:rPr lang="nb-NO" sz="3200" dirty="0" smtClean="0">
                <a:solidFill>
                  <a:schemeClr val="tx1"/>
                </a:solidFill>
              </a:rPr>
              <a:t> </a:t>
            </a:r>
            <a:r>
              <a:rPr lang="nb-NO" sz="3200" dirty="0" err="1" smtClean="0">
                <a:solidFill>
                  <a:schemeClr val="tx1"/>
                </a:solidFill>
              </a:rPr>
              <a:t>walls</a:t>
            </a:r>
            <a:r>
              <a:rPr lang="nb-NO" sz="3200" dirty="0" smtClean="0">
                <a:solidFill>
                  <a:schemeClr val="tx1"/>
                </a:solidFill>
              </a:rPr>
              <a:t>, </a:t>
            </a:r>
            <a:r>
              <a:rPr lang="nb-NO" sz="3200" dirty="0" err="1" smtClean="0">
                <a:solidFill>
                  <a:schemeClr val="tx1"/>
                </a:solidFill>
              </a:rPr>
              <a:t>but</a:t>
            </a:r>
            <a:r>
              <a:rPr lang="nb-NO" sz="3200" dirty="0" smtClean="0">
                <a:solidFill>
                  <a:schemeClr val="tx1"/>
                </a:solidFill>
              </a:rPr>
              <a:t> to </a:t>
            </a:r>
            <a:r>
              <a:rPr lang="nb-NO" sz="3200" dirty="0" err="1" smtClean="0">
                <a:solidFill>
                  <a:schemeClr val="tx1"/>
                </a:solidFill>
              </a:rPr>
              <a:t>information</a:t>
            </a:r>
            <a:r>
              <a:rPr lang="nb-NO" sz="3200" dirty="0" smtClean="0">
                <a:solidFill>
                  <a:schemeClr val="tx1"/>
                </a:solidFill>
              </a:rPr>
              <a:t> and </a:t>
            </a:r>
            <a:r>
              <a:rPr lang="nb-NO" sz="3200" dirty="0" err="1" smtClean="0">
                <a:solidFill>
                  <a:schemeClr val="tx1"/>
                </a:solidFill>
              </a:rPr>
              <a:t>knowledge</a:t>
            </a:r>
            <a:r>
              <a:rPr lang="nb-NO" sz="3200" dirty="0" smtClean="0">
                <a:solidFill>
                  <a:schemeClr val="tx1"/>
                </a:solidFill>
              </a:rPr>
              <a:t> in </a:t>
            </a:r>
            <a:r>
              <a:rPr lang="nb-NO" sz="3200" dirty="0" err="1" smtClean="0">
                <a:solidFill>
                  <a:schemeClr val="tx1"/>
                </a:solidFill>
              </a:rPr>
              <a:t>whatever</a:t>
            </a:r>
            <a:r>
              <a:rPr lang="nb-NO" sz="3200" dirty="0" smtClean="0">
                <a:solidFill>
                  <a:schemeClr val="tx1"/>
                </a:solidFill>
              </a:rPr>
              <a:t> format and form</a:t>
            </a:r>
            <a:endParaRPr lang="nb-NO" sz="3200" dirty="0">
              <a:solidFill>
                <a:schemeClr val="tx1"/>
              </a:solidFill>
            </a:endParaRPr>
          </a:p>
          <a:p>
            <a:pPr marL="0" indent="0">
              <a:buNone/>
            </a:pPr>
            <a:endParaRPr lang="nb-NO" sz="3200" dirty="0" smtClean="0">
              <a:solidFill>
                <a:schemeClr val="tx1"/>
              </a:solidFill>
            </a:endParaRPr>
          </a:p>
          <a:p>
            <a:r>
              <a:rPr lang="nb-NO" sz="3200" dirty="0">
                <a:solidFill>
                  <a:schemeClr val="tx1"/>
                </a:solidFill>
              </a:rPr>
              <a:t>N</a:t>
            </a:r>
            <a:r>
              <a:rPr lang="nb-NO" sz="3200" dirty="0" smtClean="0">
                <a:solidFill>
                  <a:schemeClr val="tx1"/>
                </a:solidFill>
              </a:rPr>
              <a:t>ot just </a:t>
            </a:r>
            <a:r>
              <a:rPr lang="nb-NO" sz="3200" dirty="0" err="1" smtClean="0">
                <a:solidFill>
                  <a:schemeClr val="tx1"/>
                </a:solidFill>
              </a:rPr>
              <a:t>locating</a:t>
            </a:r>
            <a:r>
              <a:rPr lang="nb-NO" sz="3200" dirty="0" smtClean="0">
                <a:solidFill>
                  <a:schemeClr val="tx1"/>
                </a:solidFill>
              </a:rPr>
              <a:t> </a:t>
            </a:r>
            <a:r>
              <a:rPr lang="nb-NO" sz="3200" dirty="0" err="1" smtClean="0">
                <a:solidFill>
                  <a:schemeClr val="tx1"/>
                </a:solidFill>
              </a:rPr>
              <a:t>specific</a:t>
            </a:r>
            <a:r>
              <a:rPr lang="nb-NO" sz="3200" dirty="0" smtClean="0">
                <a:solidFill>
                  <a:schemeClr val="tx1"/>
                </a:solidFill>
              </a:rPr>
              <a:t> </a:t>
            </a:r>
            <a:r>
              <a:rPr lang="nb-NO" sz="3200" dirty="0" err="1" smtClean="0">
                <a:solidFill>
                  <a:schemeClr val="tx1"/>
                </a:solidFill>
              </a:rPr>
              <a:t>contents</a:t>
            </a:r>
            <a:r>
              <a:rPr lang="nb-NO" sz="3200" dirty="0" smtClean="0">
                <a:solidFill>
                  <a:schemeClr val="tx1"/>
                </a:solidFill>
              </a:rPr>
              <a:t>, </a:t>
            </a:r>
            <a:r>
              <a:rPr lang="nb-NO" sz="3200" dirty="0" err="1" smtClean="0">
                <a:solidFill>
                  <a:schemeClr val="tx1"/>
                </a:solidFill>
              </a:rPr>
              <a:t>but</a:t>
            </a:r>
            <a:r>
              <a:rPr lang="nb-NO" sz="3200" dirty="0" smtClean="0">
                <a:solidFill>
                  <a:schemeClr val="tx1"/>
                </a:solidFill>
              </a:rPr>
              <a:t> </a:t>
            </a:r>
            <a:r>
              <a:rPr lang="nb-NO" sz="3200" dirty="0" err="1" smtClean="0">
                <a:solidFill>
                  <a:schemeClr val="tx1"/>
                </a:solidFill>
              </a:rPr>
              <a:t>enabling</a:t>
            </a:r>
            <a:r>
              <a:rPr lang="nb-NO" sz="3200" dirty="0" smtClean="0">
                <a:solidFill>
                  <a:schemeClr val="tx1"/>
                </a:solidFill>
              </a:rPr>
              <a:t> </a:t>
            </a:r>
            <a:r>
              <a:rPr lang="nb-NO" sz="3200" dirty="0" err="1" smtClean="0">
                <a:solidFill>
                  <a:schemeClr val="tx1"/>
                </a:solidFill>
              </a:rPr>
              <a:t>users</a:t>
            </a:r>
            <a:r>
              <a:rPr lang="nb-NO" sz="3200" dirty="0" smtClean="0">
                <a:solidFill>
                  <a:schemeClr val="tx1"/>
                </a:solidFill>
              </a:rPr>
              <a:t> (MIL </a:t>
            </a:r>
            <a:r>
              <a:rPr lang="nb-NO" sz="3200" dirty="0" err="1" smtClean="0">
                <a:solidFill>
                  <a:schemeClr val="tx1"/>
                </a:solidFill>
              </a:rPr>
              <a:t>education</a:t>
            </a:r>
            <a:r>
              <a:rPr lang="nb-NO" sz="3200" dirty="0" smtClean="0">
                <a:solidFill>
                  <a:schemeClr val="tx1"/>
                </a:solidFill>
              </a:rPr>
              <a:t>)</a:t>
            </a:r>
          </a:p>
          <a:p>
            <a:pPr marL="0" indent="0">
              <a:buNone/>
            </a:pPr>
            <a:endParaRPr lang="nb-NO" sz="3200" dirty="0">
              <a:solidFill>
                <a:schemeClr val="tx1"/>
              </a:solidFill>
            </a:endParaRPr>
          </a:p>
          <a:p>
            <a:r>
              <a:rPr lang="nb-NO" sz="3200" dirty="0" err="1">
                <a:solidFill>
                  <a:schemeClr val="tx1"/>
                </a:solidFill>
              </a:rPr>
              <a:t>P</a:t>
            </a:r>
            <a:r>
              <a:rPr lang="nb-NO" sz="3200" dirty="0" err="1" smtClean="0">
                <a:solidFill>
                  <a:schemeClr val="tx1"/>
                </a:solidFill>
              </a:rPr>
              <a:t>romoting</a:t>
            </a:r>
            <a:r>
              <a:rPr lang="nb-NO" sz="3200" dirty="0" smtClean="0">
                <a:solidFill>
                  <a:schemeClr val="tx1"/>
                </a:solidFill>
              </a:rPr>
              <a:t> </a:t>
            </a:r>
            <a:r>
              <a:rPr lang="nb-NO" sz="3200" dirty="0" err="1" smtClean="0">
                <a:solidFill>
                  <a:schemeClr val="tx1"/>
                </a:solidFill>
              </a:rPr>
              <a:t>user</a:t>
            </a:r>
            <a:r>
              <a:rPr lang="nb-NO" sz="3200" dirty="0" smtClean="0">
                <a:solidFill>
                  <a:schemeClr val="tx1"/>
                </a:solidFill>
              </a:rPr>
              <a:t> </a:t>
            </a:r>
            <a:r>
              <a:rPr lang="nb-NO" sz="3200" dirty="0" err="1" smtClean="0">
                <a:solidFill>
                  <a:schemeClr val="tx1"/>
                </a:solidFill>
              </a:rPr>
              <a:t>creation</a:t>
            </a:r>
            <a:r>
              <a:rPr lang="nb-NO" sz="3200" dirty="0" smtClean="0">
                <a:solidFill>
                  <a:schemeClr val="tx1"/>
                </a:solidFill>
              </a:rPr>
              <a:t> and </a:t>
            </a:r>
            <a:r>
              <a:rPr lang="nb-NO" sz="3200" dirty="0" err="1" smtClean="0">
                <a:solidFill>
                  <a:schemeClr val="tx1"/>
                </a:solidFill>
              </a:rPr>
              <a:t>sharing</a:t>
            </a:r>
            <a:r>
              <a:rPr lang="nb-NO" sz="3200" dirty="0" smtClean="0">
                <a:solidFill>
                  <a:schemeClr val="tx1"/>
                </a:solidFill>
              </a:rPr>
              <a:t> </a:t>
            </a:r>
            <a:r>
              <a:rPr lang="nb-NO" sz="3200" dirty="0" err="1" smtClean="0">
                <a:solidFill>
                  <a:schemeClr val="tx1"/>
                </a:solidFill>
              </a:rPr>
              <a:t>of</a:t>
            </a:r>
            <a:r>
              <a:rPr lang="nb-NO" sz="3200" dirty="0" smtClean="0">
                <a:solidFill>
                  <a:schemeClr val="tx1"/>
                </a:solidFill>
              </a:rPr>
              <a:t> </a:t>
            </a:r>
            <a:r>
              <a:rPr lang="nb-NO" sz="3200" dirty="0" err="1" smtClean="0">
                <a:solidFill>
                  <a:schemeClr val="tx1"/>
                </a:solidFill>
              </a:rPr>
              <a:t>content</a:t>
            </a:r>
            <a:r>
              <a:rPr lang="nb-NO" sz="3200" dirty="0" err="1">
                <a:solidFill>
                  <a:schemeClr val="tx1"/>
                </a:solidFill>
              </a:rPr>
              <a:t>s</a:t>
            </a:r>
            <a:endParaRPr lang="nb-NO" sz="3200" dirty="0" smtClean="0">
              <a:solidFill>
                <a:schemeClr val="tx1"/>
              </a:solidFill>
            </a:endParaRPr>
          </a:p>
          <a:p>
            <a:pPr lvl="1"/>
            <a:endParaRPr lang="nb-NO" dirty="0">
              <a:solidFill>
                <a:srgbClr val="000000"/>
              </a:solidFill>
            </a:endParaRPr>
          </a:p>
          <a:p>
            <a:endParaRPr lang="nb-NO" dirty="0"/>
          </a:p>
        </p:txBody>
      </p:sp>
      <p:pic>
        <p:nvPicPr>
          <p:cNvPr id="8" name="Plassholder for innhold 7" descr="Skjermbilde 2016-06-05 kl. 23.25.36.png"/>
          <p:cNvPicPr>
            <a:picLocks noGrp="1" noChangeAspect="1"/>
          </p:cNvPicPr>
          <p:nvPr>
            <p:ph sz="half" idx="2"/>
          </p:nvPr>
        </p:nvPicPr>
        <p:blipFill rotWithShape="1">
          <a:blip r:embed="rId3">
            <a:extLst>
              <a:ext uri="{28A0092B-C50C-407E-A947-70E740481C1C}">
                <a14:useLocalDpi xmlns:a14="http://schemas.microsoft.com/office/drawing/2010/main" val="0"/>
              </a:ext>
            </a:extLst>
          </a:blip>
          <a:srcRect l="27974" r="1884" b="-2879"/>
          <a:stretch/>
        </p:blipFill>
        <p:spPr>
          <a:xfrm>
            <a:off x="4644008" y="2564904"/>
            <a:ext cx="4403532" cy="3168352"/>
          </a:xfrm>
        </p:spPr>
      </p:pic>
      <p:sp>
        <p:nvSpPr>
          <p:cNvPr id="9" name="TekstSylinder 8"/>
          <p:cNvSpPr txBox="1"/>
          <p:nvPr/>
        </p:nvSpPr>
        <p:spPr>
          <a:xfrm>
            <a:off x="4644008" y="5301208"/>
            <a:ext cx="1296144" cy="338554"/>
          </a:xfrm>
          <a:prstGeom prst="rect">
            <a:avLst/>
          </a:prstGeom>
          <a:noFill/>
        </p:spPr>
        <p:txBody>
          <a:bodyPr wrap="square" rtlCol="0">
            <a:spAutoFit/>
          </a:bodyPr>
          <a:lstStyle/>
          <a:p>
            <a:r>
              <a:rPr lang="nb-NO" sz="1600" dirty="0" smtClean="0">
                <a:solidFill>
                  <a:schemeClr val="bg1"/>
                </a:solidFill>
              </a:rPr>
              <a:t>Photo: UBB</a:t>
            </a:r>
            <a:endParaRPr lang="nb-NO" sz="1600" dirty="0">
              <a:solidFill>
                <a:schemeClr val="bg1"/>
              </a:solidFill>
            </a:endParaRPr>
          </a:p>
        </p:txBody>
      </p:sp>
    </p:spTree>
    <p:extLst>
      <p:ext uri="{BB962C8B-B14F-4D97-AF65-F5344CB8AC3E}">
        <p14:creationId xmlns:p14="http://schemas.microsoft.com/office/powerpoint/2010/main" val="422294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bunntekst 1"/>
          <p:cNvSpPr>
            <a:spLocks noGrp="1"/>
          </p:cNvSpPr>
          <p:nvPr>
            <p:ph type="ftr" sz="quarter" idx="3"/>
          </p:nvPr>
        </p:nvSpPr>
        <p:spPr/>
        <p:txBody>
          <a:bodyPr/>
          <a:lstStyle/>
          <a:p>
            <a:r>
              <a:rPr lang="nb-NO" dirty="0" err="1" smtClean="0"/>
              <a:t>University</a:t>
            </a:r>
            <a:r>
              <a:rPr lang="nb-NO" dirty="0" smtClean="0"/>
              <a:t> </a:t>
            </a:r>
            <a:r>
              <a:rPr lang="nb-NO" dirty="0" err="1" smtClean="0"/>
              <a:t>of</a:t>
            </a:r>
            <a:r>
              <a:rPr lang="nb-NO" dirty="0" smtClean="0"/>
              <a:t> Bergen</a:t>
            </a:r>
            <a:endParaRPr lang="nb-NO" dirty="0"/>
          </a:p>
        </p:txBody>
      </p:sp>
      <p:pic>
        <p:nvPicPr>
          <p:cNvPr id="5" name="Bild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35040" y="5949280"/>
            <a:ext cx="671104" cy="576064"/>
          </a:xfrm>
          <a:prstGeom prst="rect">
            <a:avLst/>
          </a:prstGeom>
        </p:spPr>
      </p:pic>
      <p:sp>
        <p:nvSpPr>
          <p:cNvPr id="3" name="TextBox 2"/>
          <p:cNvSpPr txBox="1"/>
          <p:nvPr/>
        </p:nvSpPr>
        <p:spPr>
          <a:xfrm>
            <a:off x="683568" y="746511"/>
            <a:ext cx="7778560" cy="1107996"/>
          </a:xfrm>
          <a:prstGeom prst="rect">
            <a:avLst/>
          </a:prstGeom>
          <a:noFill/>
        </p:spPr>
        <p:txBody>
          <a:bodyPr wrap="square" rtlCol="0">
            <a:spAutoFit/>
          </a:bodyPr>
          <a:lstStyle/>
          <a:p>
            <a:pPr algn="ctr"/>
            <a:r>
              <a:rPr lang="nb-NO" sz="6600" dirty="0" err="1" smtClean="0">
                <a:solidFill>
                  <a:srgbClr val="C00000"/>
                </a:solidFill>
              </a:rPr>
              <a:t>Thank</a:t>
            </a:r>
            <a:r>
              <a:rPr lang="nb-NO" sz="6600" dirty="0" smtClean="0">
                <a:solidFill>
                  <a:srgbClr val="C00000"/>
                </a:solidFill>
              </a:rPr>
              <a:t> </a:t>
            </a:r>
            <a:r>
              <a:rPr lang="nb-NO" sz="6600" dirty="0" err="1" smtClean="0">
                <a:solidFill>
                  <a:srgbClr val="C00000"/>
                </a:solidFill>
              </a:rPr>
              <a:t>you</a:t>
            </a:r>
            <a:endParaRPr lang="nb-NO" sz="6600" dirty="0">
              <a:solidFill>
                <a:srgbClr val="C00000"/>
              </a:solidFill>
            </a:endParaRPr>
          </a:p>
        </p:txBody>
      </p:sp>
    </p:spTree>
    <p:extLst>
      <p:ext uri="{BB962C8B-B14F-4D97-AF65-F5344CB8AC3E}">
        <p14:creationId xmlns:p14="http://schemas.microsoft.com/office/powerpoint/2010/main" val="1325218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Open </a:t>
            </a:r>
            <a:r>
              <a:rPr lang="nb-NO" dirty="0" err="1" smtClean="0"/>
              <a:t>government</a:t>
            </a:r>
            <a:endParaRPr lang="nb-NO" dirty="0"/>
          </a:p>
        </p:txBody>
      </p:sp>
      <p:sp>
        <p:nvSpPr>
          <p:cNvPr id="3" name="Plassholder for innhold 2"/>
          <p:cNvSpPr>
            <a:spLocks noGrp="1"/>
          </p:cNvSpPr>
          <p:nvPr>
            <p:ph idx="1"/>
          </p:nvPr>
        </p:nvSpPr>
        <p:spPr>
          <a:xfrm>
            <a:off x="323528" y="1772816"/>
            <a:ext cx="8712968" cy="3960440"/>
          </a:xfrm>
        </p:spPr>
        <p:txBody>
          <a:bodyPr>
            <a:normAutofit fontScale="92500"/>
          </a:bodyPr>
          <a:lstStyle/>
          <a:p>
            <a:endParaRPr lang="nb-NO" dirty="0" smtClean="0">
              <a:solidFill>
                <a:schemeClr val="tx1"/>
              </a:solidFill>
            </a:endParaRPr>
          </a:p>
          <a:p>
            <a:r>
              <a:rPr lang="nb-NO" dirty="0" err="1" smtClean="0">
                <a:solidFill>
                  <a:schemeClr val="tx1"/>
                </a:solidFill>
              </a:rPr>
              <a:t>Transparency</a:t>
            </a:r>
            <a:r>
              <a:rPr lang="nb-NO" dirty="0" smtClean="0">
                <a:solidFill>
                  <a:schemeClr val="tx1"/>
                </a:solidFill>
              </a:rPr>
              <a:t> </a:t>
            </a:r>
            <a:r>
              <a:rPr lang="nb-NO" dirty="0" err="1" smtClean="0">
                <a:solidFill>
                  <a:schemeClr val="tx1"/>
                </a:solidFill>
              </a:rPr>
              <a:t>of</a:t>
            </a:r>
            <a:r>
              <a:rPr lang="nb-NO" dirty="0" smtClean="0">
                <a:solidFill>
                  <a:schemeClr val="tx1"/>
                </a:solidFill>
              </a:rPr>
              <a:t> </a:t>
            </a:r>
            <a:r>
              <a:rPr lang="nb-NO" dirty="0" err="1" smtClean="0">
                <a:solidFill>
                  <a:schemeClr val="tx1"/>
                </a:solidFill>
              </a:rPr>
              <a:t>actions</a:t>
            </a:r>
            <a:endParaRPr lang="nb-NO" dirty="0" smtClean="0">
              <a:solidFill>
                <a:schemeClr val="tx1"/>
              </a:solidFill>
            </a:endParaRPr>
          </a:p>
          <a:p>
            <a:r>
              <a:rPr lang="nb-NO" dirty="0" err="1" smtClean="0">
                <a:solidFill>
                  <a:schemeClr val="tx1"/>
                </a:solidFill>
              </a:rPr>
              <a:t>Accountability</a:t>
            </a:r>
            <a:r>
              <a:rPr lang="nb-NO" dirty="0" smtClean="0">
                <a:solidFill>
                  <a:schemeClr val="tx1"/>
                </a:solidFill>
              </a:rPr>
              <a:t> for policy and service </a:t>
            </a:r>
            <a:r>
              <a:rPr lang="nb-NO" dirty="0" err="1" smtClean="0">
                <a:solidFill>
                  <a:schemeClr val="tx1"/>
                </a:solidFill>
              </a:rPr>
              <a:t>delivery</a:t>
            </a:r>
            <a:r>
              <a:rPr lang="nb-NO" dirty="0">
                <a:solidFill>
                  <a:schemeClr val="tx1"/>
                </a:solidFill>
              </a:rPr>
              <a:t> </a:t>
            </a:r>
            <a:r>
              <a:rPr lang="nb-NO" dirty="0" err="1" smtClean="0">
                <a:solidFill>
                  <a:schemeClr val="tx1"/>
                </a:solidFill>
              </a:rPr>
              <a:t>performance</a:t>
            </a:r>
            <a:endParaRPr lang="nb-NO" dirty="0" smtClean="0">
              <a:solidFill>
                <a:schemeClr val="tx1"/>
              </a:solidFill>
            </a:endParaRPr>
          </a:p>
          <a:p>
            <a:r>
              <a:rPr lang="nb-NO" dirty="0" err="1" smtClean="0">
                <a:solidFill>
                  <a:schemeClr val="tx1"/>
                </a:solidFill>
              </a:rPr>
              <a:t>Accessibiblity</a:t>
            </a:r>
            <a:r>
              <a:rPr lang="nb-NO" dirty="0" smtClean="0">
                <a:solidFill>
                  <a:schemeClr val="tx1"/>
                </a:solidFill>
              </a:rPr>
              <a:t> </a:t>
            </a:r>
            <a:r>
              <a:rPr lang="nb-NO" dirty="0" err="1" smtClean="0">
                <a:solidFill>
                  <a:schemeClr val="tx1"/>
                </a:solidFill>
              </a:rPr>
              <a:t>of</a:t>
            </a:r>
            <a:r>
              <a:rPr lang="nb-NO" dirty="0" smtClean="0">
                <a:solidFill>
                  <a:schemeClr val="tx1"/>
                </a:solidFill>
              </a:rPr>
              <a:t> services and </a:t>
            </a:r>
            <a:r>
              <a:rPr lang="nb-NO" dirty="0" err="1" smtClean="0">
                <a:solidFill>
                  <a:schemeClr val="tx1"/>
                </a:solidFill>
              </a:rPr>
              <a:t>information</a:t>
            </a:r>
            <a:endParaRPr lang="nb-NO" dirty="0" smtClean="0">
              <a:solidFill>
                <a:schemeClr val="tx1"/>
              </a:solidFill>
            </a:endParaRPr>
          </a:p>
          <a:p>
            <a:r>
              <a:rPr lang="nb-NO" dirty="0" err="1" smtClean="0">
                <a:solidFill>
                  <a:schemeClr val="tx1"/>
                </a:solidFill>
              </a:rPr>
              <a:t>Responsiveness</a:t>
            </a:r>
            <a:r>
              <a:rPr lang="nb-NO" dirty="0" smtClean="0">
                <a:solidFill>
                  <a:schemeClr val="tx1"/>
                </a:solidFill>
              </a:rPr>
              <a:t> </a:t>
            </a:r>
            <a:r>
              <a:rPr lang="nb-NO" dirty="0" err="1" smtClean="0">
                <a:solidFill>
                  <a:schemeClr val="tx1"/>
                </a:solidFill>
              </a:rPr>
              <a:t>of</a:t>
            </a:r>
            <a:r>
              <a:rPr lang="nb-NO" dirty="0" smtClean="0">
                <a:solidFill>
                  <a:schemeClr val="tx1"/>
                </a:solidFill>
              </a:rPr>
              <a:t> </a:t>
            </a:r>
            <a:r>
              <a:rPr lang="nb-NO" dirty="0" err="1" smtClean="0">
                <a:solidFill>
                  <a:schemeClr val="tx1"/>
                </a:solidFill>
              </a:rPr>
              <a:t>government</a:t>
            </a:r>
            <a:r>
              <a:rPr lang="nb-NO" dirty="0" smtClean="0">
                <a:solidFill>
                  <a:schemeClr val="tx1"/>
                </a:solidFill>
              </a:rPr>
              <a:t> to </a:t>
            </a:r>
            <a:r>
              <a:rPr lang="nb-NO" dirty="0" err="1" smtClean="0">
                <a:solidFill>
                  <a:schemeClr val="tx1"/>
                </a:solidFill>
              </a:rPr>
              <a:t>new</a:t>
            </a:r>
            <a:r>
              <a:rPr lang="nb-NO" dirty="0" smtClean="0">
                <a:solidFill>
                  <a:schemeClr val="tx1"/>
                </a:solidFill>
              </a:rPr>
              <a:t> </a:t>
            </a:r>
            <a:r>
              <a:rPr lang="nb-NO" dirty="0" err="1" smtClean="0">
                <a:solidFill>
                  <a:schemeClr val="tx1"/>
                </a:solidFill>
              </a:rPr>
              <a:t>ideas</a:t>
            </a:r>
            <a:r>
              <a:rPr lang="nb-NO" dirty="0">
                <a:solidFill>
                  <a:schemeClr val="tx1"/>
                </a:solidFill>
              </a:rPr>
              <a:t> </a:t>
            </a:r>
            <a:r>
              <a:rPr lang="nb-NO" dirty="0" smtClean="0">
                <a:solidFill>
                  <a:schemeClr val="tx1"/>
                </a:solidFill>
              </a:rPr>
              <a:t>and </a:t>
            </a:r>
            <a:r>
              <a:rPr lang="nb-NO" dirty="0" err="1" smtClean="0">
                <a:solidFill>
                  <a:schemeClr val="tx1"/>
                </a:solidFill>
              </a:rPr>
              <a:t>needs</a:t>
            </a:r>
            <a:endParaRPr lang="nb-NO" dirty="0" smtClean="0">
              <a:solidFill>
                <a:schemeClr val="tx1"/>
              </a:solidFill>
            </a:endParaRPr>
          </a:p>
          <a:p>
            <a:r>
              <a:rPr lang="nb-NO" dirty="0" smtClean="0">
                <a:solidFill>
                  <a:schemeClr val="tx1"/>
                </a:solidFill>
              </a:rPr>
              <a:t>Public </a:t>
            </a:r>
            <a:r>
              <a:rPr lang="nb-NO" dirty="0" err="1" smtClean="0">
                <a:solidFill>
                  <a:schemeClr val="tx1"/>
                </a:solidFill>
              </a:rPr>
              <a:t>engagement</a:t>
            </a:r>
            <a:endParaRPr lang="nb-NO" dirty="0" smtClean="0">
              <a:solidFill>
                <a:schemeClr val="tx1"/>
              </a:solidFill>
            </a:endParaRPr>
          </a:p>
          <a:p>
            <a:pPr marL="0" indent="0">
              <a:buNone/>
            </a:pPr>
            <a:endParaRPr lang="nb-NO" dirty="0" smtClean="0">
              <a:solidFill>
                <a:srgbClr val="000000"/>
              </a:solidFill>
            </a:endParaRPr>
          </a:p>
          <a:p>
            <a:pPr marL="400050" lvl="1" indent="0">
              <a:buNone/>
            </a:pPr>
            <a:r>
              <a:rPr lang="nb-NO" dirty="0" smtClean="0">
                <a:solidFill>
                  <a:schemeClr val="tx1">
                    <a:lumMod val="50000"/>
                    <a:lumOff val="50000"/>
                  </a:schemeClr>
                </a:solidFill>
              </a:rPr>
              <a:t> </a:t>
            </a:r>
          </a:p>
          <a:p>
            <a:pPr marL="0" indent="0">
              <a:buNone/>
            </a:pPr>
            <a:r>
              <a:rPr lang="nb-NO" sz="1900" dirty="0" smtClean="0">
                <a:solidFill>
                  <a:schemeClr val="tx1">
                    <a:lumMod val="50000"/>
                    <a:lumOff val="50000"/>
                  </a:schemeClr>
                </a:solidFill>
              </a:rPr>
              <a:t>Sources</a:t>
            </a:r>
            <a:r>
              <a:rPr lang="nb-NO" sz="1900" dirty="0">
                <a:solidFill>
                  <a:schemeClr val="tx1">
                    <a:lumMod val="50000"/>
                    <a:lumOff val="50000"/>
                  </a:schemeClr>
                </a:solidFill>
              </a:rPr>
              <a:t>: OECD, 2005; Open </a:t>
            </a:r>
            <a:r>
              <a:rPr lang="nb-NO" sz="1900" dirty="0" err="1">
                <a:solidFill>
                  <a:schemeClr val="tx1">
                    <a:lumMod val="50000"/>
                    <a:lumOff val="50000"/>
                  </a:schemeClr>
                </a:solidFill>
              </a:rPr>
              <a:t>Government</a:t>
            </a:r>
            <a:r>
              <a:rPr lang="nb-NO" sz="1900" dirty="0">
                <a:solidFill>
                  <a:schemeClr val="tx1">
                    <a:lumMod val="50000"/>
                    <a:lumOff val="50000"/>
                  </a:schemeClr>
                </a:solidFill>
              </a:rPr>
              <a:t> </a:t>
            </a:r>
            <a:r>
              <a:rPr lang="nb-NO" sz="1900" dirty="0" err="1">
                <a:solidFill>
                  <a:schemeClr val="tx1">
                    <a:lumMod val="50000"/>
                    <a:lumOff val="50000"/>
                  </a:schemeClr>
                </a:solidFill>
              </a:rPr>
              <a:t>Declaration</a:t>
            </a:r>
            <a:r>
              <a:rPr lang="nb-NO" sz="1900" dirty="0">
                <a:solidFill>
                  <a:schemeClr val="tx1">
                    <a:lumMod val="50000"/>
                    <a:lumOff val="50000"/>
                  </a:schemeClr>
                </a:solidFill>
              </a:rPr>
              <a:t>, </a:t>
            </a:r>
            <a:r>
              <a:rPr lang="nb-NO" sz="1900" dirty="0" smtClean="0">
                <a:solidFill>
                  <a:schemeClr val="tx1">
                    <a:lumMod val="50000"/>
                    <a:lumOff val="50000"/>
                  </a:schemeClr>
                </a:solidFill>
              </a:rPr>
              <a:t>2011</a:t>
            </a:r>
            <a:endParaRPr lang="nb-NO" sz="1900" dirty="0">
              <a:solidFill>
                <a:schemeClr val="tx1">
                  <a:lumMod val="50000"/>
                  <a:lumOff val="50000"/>
                </a:schemeClr>
              </a:solidFill>
            </a:endParaRPr>
          </a:p>
          <a:p>
            <a:pPr marL="0" indent="0">
              <a:buNone/>
            </a:pPr>
            <a:endParaRPr lang="nb-NO" dirty="0" smtClean="0"/>
          </a:p>
          <a:p>
            <a:endParaRPr lang="nb-NO" dirty="0" smtClean="0"/>
          </a:p>
          <a:p>
            <a:endParaRPr lang="nb-NO" dirty="0"/>
          </a:p>
          <a:p>
            <a:endParaRPr lang="nb-NO" dirty="0" smtClean="0"/>
          </a:p>
        </p:txBody>
      </p:sp>
    </p:spTree>
    <p:extLst>
      <p:ext uri="{BB962C8B-B14F-4D97-AF65-F5344CB8AC3E}">
        <p14:creationId xmlns:p14="http://schemas.microsoft.com/office/powerpoint/2010/main" val="18982274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sp>
        <p:nvSpPr>
          <p:cNvPr id="3" name="Plassholder for innhold 2"/>
          <p:cNvSpPr>
            <a:spLocks noGrp="1"/>
          </p:cNvSpPr>
          <p:nvPr>
            <p:ph idx="1"/>
          </p:nvPr>
        </p:nvSpPr>
        <p:spPr/>
        <p:txBody>
          <a:bodyPr/>
          <a:lstStyle/>
          <a:p>
            <a:pPr marL="0" indent="0">
              <a:buNone/>
            </a:pPr>
            <a:endParaRPr lang="nb-NO" dirty="0" smtClean="0"/>
          </a:p>
          <a:p>
            <a:pPr marL="0" indent="0">
              <a:buNone/>
            </a:pPr>
            <a:r>
              <a:rPr lang="nb-NO" dirty="0"/>
              <a:t>A</a:t>
            </a:r>
            <a:r>
              <a:rPr lang="nb-NO" dirty="0" smtClean="0"/>
              <a:t>ccess to </a:t>
            </a:r>
            <a:r>
              <a:rPr lang="nb-NO" dirty="0" err="1" smtClean="0"/>
              <a:t>information</a:t>
            </a:r>
            <a:r>
              <a:rPr lang="nb-NO" dirty="0" smtClean="0"/>
              <a:t> and </a:t>
            </a:r>
            <a:r>
              <a:rPr lang="nb-NO" dirty="0" err="1" smtClean="0"/>
              <a:t>knowledge</a:t>
            </a:r>
            <a:r>
              <a:rPr lang="nb-NO" dirty="0" smtClean="0"/>
              <a:t> is a </a:t>
            </a:r>
            <a:r>
              <a:rPr lang="nb-NO" dirty="0" err="1" smtClean="0"/>
              <a:t>condition</a:t>
            </a:r>
            <a:r>
              <a:rPr lang="nb-NO" dirty="0" smtClean="0"/>
              <a:t> for </a:t>
            </a:r>
            <a:r>
              <a:rPr lang="nb-NO" dirty="0" err="1" smtClean="0"/>
              <a:t>open</a:t>
            </a:r>
            <a:r>
              <a:rPr lang="nb-NO" dirty="0" smtClean="0"/>
              <a:t> </a:t>
            </a:r>
            <a:r>
              <a:rPr lang="nb-NO" dirty="0" err="1" smtClean="0"/>
              <a:t>government</a:t>
            </a:r>
            <a:r>
              <a:rPr lang="nb-NO" dirty="0" smtClean="0"/>
              <a:t>.</a:t>
            </a:r>
          </a:p>
          <a:p>
            <a:pPr marL="0" indent="0">
              <a:buNone/>
            </a:pPr>
            <a:endParaRPr lang="nb-NO" dirty="0"/>
          </a:p>
          <a:p>
            <a:pPr marL="0" indent="0">
              <a:buNone/>
            </a:pPr>
            <a:r>
              <a:rPr lang="nb-NO" dirty="0" smtClean="0"/>
              <a:t>Access </a:t>
            </a:r>
            <a:r>
              <a:rPr lang="nb-NO" dirty="0" err="1" smtClean="0"/>
              <a:t>can</a:t>
            </a:r>
            <a:r>
              <a:rPr lang="nb-NO" dirty="0" smtClean="0"/>
              <a:t> be </a:t>
            </a:r>
            <a:r>
              <a:rPr lang="nb-NO" dirty="0" err="1" smtClean="0"/>
              <a:t>improved</a:t>
            </a:r>
            <a:r>
              <a:rPr lang="nb-NO" dirty="0" smtClean="0"/>
              <a:t> by </a:t>
            </a:r>
            <a:r>
              <a:rPr lang="nb-NO" dirty="0" err="1" smtClean="0"/>
              <a:t>opening</a:t>
            </a:r>
            <a:r>
              <a:rPr lang="nb-NO" dirty="0" smtClean="0"/>
              <a:t> up data and </a:t>
            </a:r>
            <a:r>
              <a:rPr lang="nb-NO" dirty="0" err="1" smtClean="0"/>
              <a:t>content</a:t>
            </a:r>
            <a:r>
              <a:rPr lang="nb-NO" dirty="0" smtClean="0"/>
              <a:t>.</a:t>
            </a:r>
          </a:p>
          <a:p>
            <a:pPr marL="0" indent="0">
              <a:buNone/>
            </a:pPr>
            <a:endParaRPr lang="nb-NO" dirty="0"/>
          </a:p>
          <a:p>
            <a:endParaRPr lang="nb-NO" dirty="0"/>
          </a:p>
        </p:txBody>
      </p:sp>
      <p:pic>
        <p:nvPicPr>
          <p:cNvPr id="6" name="Bilde 5"/>
          <p:cNvPicPr>
            <a:picLocks noChangeAspect="1"/>
          </p:cNvPicPr>
          <p:nvPr/>
        </p:nvPicPr>
        <p:blipFill>
          <a:blip r:embed="rId2"/>
          <a:stretch>
            <a:fillRect/>
          </a:stretch>
        </p:blipFill>
        <p:spPr>
          <a:xfrm>
            <a:off x="6012160" y="4384794"/>
            <a:ext cx="2129656" cy="2046466"/>
          </a:xfrm>
          <a:prstGeom prst="rect">
            <a:avLst/>
          </a:prstGeom>
        </p:spPr>
      </p:pic>
    </p:spTree>
    <p:extLst>
      <p:ext uri="{BB962C8B-B14F-4D97-AF65-F5344CB8AC3E}">
        <p14:creationId xmlns:p14="http://schemas.microsoft.com/office/powerpoint/2010/main" val="14202003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971600" y="836713"/>
            <a:ext cx="7344816" cy="576064"/>
          </a:xfrm>
        </p:spPr>
        <p:txBody>
          <a:bodyPr/>
          <a:lstStyle/>
          <a:p>
            <a:r>
              <a:rPr lang="nb-NO" dirty="0" smtClean="0"/>
              <a:t>Open </a:t>
            </a:r>
            <a:r>
              <a:rPr lang="nb-NO" dirty="0" err="1" smtClean="0"/>
              <a:t>government</a:t>
            </a:r>
            <a:r>
              <a:rPr lang="nb-NO" dirty="0" smtClean="0"/>
              <a:t> </a:t>
            </a:r>
            <a:r>
              <a:rPr lang="nb-NO" dirty="0" err="1" smtClean="0"/>
              <a:t>content</a:t>
            </a:r>
            <a:endParaRPr lang="nb-NO" dirty="0"/>
          </a:p>
        </p:txBody>
      </p:sp>
      <p:sp>
        <p:nvSpPr>
          <p:cNvPr id="3" name="Plassholder for innhold 2"/>
          <p:cNvSpPr>
            <a:spLocks noGrp="1"/>
          </p:cNvSpPr>
          <p:nvPr>
            <p:ph idx="1"/>
          </p:nvPr>
        </p:nvSpPr>
        <p:spPr>
          <a:xfrm>
            <a:off x="1022920" y="1883964"/>
            <a:ext cx="7365504" cy="4353347"/>
          </a:xfrm>
        </p:spPr>
        <p:txBody>
          <a:bodyPr>
            <a:normAutofit fontScale="92500" lnSpcReduction="20000"/>
          </a:bodyPr>
          <a:lstStyle/>
          <a:p>
            <a:pPr marL="0" indent="0">
              <a:buNone/>
            </a:pPr>
            <a:endParaRPr lang="nb-NO" dirty="0" smtClean="0">
              <a:solidFill>
                <a:schemeClr val="tx1"/>
              </a:solidFill>
            </a:endParaRPr>
          </a:p>
          <a:p>
            <a:r>
              <a:rPr lang="nb-NO" dirty="0" err="1">
                <a:solidFill>
                  <a:schemeClr val="tx1"/>
                </a:solidFill>
              </a:rPr>
              <a:t>c</a:t>
            </a:r>
            <a:r>
              <a:rPr lang="nb-NO" dirty="0" err="1" smtClean="0">
                <a:solidFill>
                  <a:schemeClr val="tx1"/>
                </a:solidFill>
              </a:rPr>
              <a:t>an</a:t>
            </a:r>
            <a:r>
              <a:rPr lang="nb-NO" dirty="0" smtClean="0">
                <a:solidFill>
                  <a:schemeClr val="tx1"/>
                </a:solidFill>
              </a:rPr>
              <a:t> be </a:t>
            </a:r>
            <a:r>
              <a:rPr lang="nb-NO" dirty="0" err="1" smtClean="0">
                <a:solidFill>
                  <a:schemeClr val="tx1"/>
                </a:solidFill>
              </a:rPr>
              <a:t>freely</a:t>
            </a:r>
            <a:r>
              <a:rPr lang="nb-NO" dirty="0" smtClean="0">
                <a:solidFill>
                  <a:schemeClr val="tx1"/>
                </a:solidFill>
              </a:rPr>
              <a:t> used, </a:t>
            </a:r>
            <a:r>
              <a:rPr lang="nb-NO" dirty="0" err="1" smtClean="0">
                <a:solidFill>
                  <a:schemeClr val="tx1"/>
                </a:solidFill>
              </a:rPr>
              <a:t>reused</a:t>
            </a:r>
            <a:r>
              <a:rPr lang="nb-NO" dirty="0" smtClean="0">
                <a:solidFill>
                  <a:schemeClr val="tx1"/>
                </a:solidFill>
              </a:rPr>
              <a:t> and </a:t>
            </a:r>
            <a:r>
              <a:rPr lang="nb-NO" dirty="0" err="1" smtClean="0">
                <a:solidFill>
                  <a:schemeClr val="tx1"/>
                </a:solidFill>
              </a:rPr>
              <a:t>redistributed</a:t>
            </a:r>
            <a:r>
              <a:rPr lang="nb-NO" dirty="0" smtClean="0">
                <a:solidFill>
                  <a:schemeClr val="tx1"/>
                </a:solidFill>
              </a:rPr>
              <a:t> by </a:t>
            </a:r>
            <a:r>
              <a:rPr lang="nb-NO" dirty="0" err="1" smtClean="0">
                <a:solidFill>
                  <a:schemeClr val="tx1"/>
                </a:solidFill>
              </a:rPr>
              <a:t>anyone</a:t>
            </a:r>
            <a:endParaRPr lang="nb-NO" dirty="0" smtClean="0">
              <a:solidFill>
                <a:schemeClr val="tx1"/>
              </a:solidFill>
            </a:endParaRPr>
          </a:p>
          <a:p>
            <a:r>
              <a:rPr lang="nb-NO" dirty="0" err="1">
                <a:solidFill>
                  <a:schemeClr val="tx1"/>
                </a:solidFill>
              </a:rPr>
              <a:t>p</a:t>
            </a:r>
            <a:r>
              <a:rPr lang="nb-NO" dirty="0" err="1" smtClean="0">
                <a:solidFill>
                  <a:schemeClr val="tx1"/>
                </a:solidFill>
              </a:rPr>
              <a:t>roduced</a:t>
            </a:r>
            <a:r>
              <a:rPr lang="nb-NO" dirty="0" smtClean="0">
                <a:solidFill>
                  <a:schemeClr val="tx1"/>
                </a:solidFill>
              </a:rPr>
              <a:t> or </a:t>
            </a:r>
            <a:r>
              <a:rPr lang="nb-NO" dirty="0" err="1" smtClean="0">
                <a:solidFill>
                  <a:schemeClr val="tx1"/>
                </a:solidFill>
              </a:rPr>
              <a:t>commissioned</a:t>
            </a:r>
            <a:r>
              <a:rPr lang="nb-NO" dirty="0" smtClean="0">
                <a:solidFill>
                  <a:schemeClr val="tx1"/>
                </a:solidFill>
              </a:rPr>
              <a:t> by </a:t>
            </a:r>
            <a:r>
              <a:rPr lang="nb-NO" dirty="0" err="1" smtClean="0">
                <a:solidFill>
                  <a:schemeClr val="tx1"/>
                </a:solidFill>
              </a:rPr>
              <a:t>government</a:t>
            </a:r>
            <a:r>
              <a:rPr lang="nb-NO" dirty="0" smtClean="0">
                <a:solidFill>
                  <a:schemeClr val="tx1"/>
                </a:solidFill>
              </a:rPr>
              <a:t> </a:t>
            </a:r>
          </a:p>
          <a:p>
            <a:r>
              <a:rPr lang="nb-NO" dirty="0" err="1" smtClean="0">
                <a:solidFill>
                  <a:srgbClr val="000000"/>
                </a:solidFill>
              </a:rPr>
              <a:t>key</a:t>
            </a:r>
            <a:r>
              <a:rPr lang="nb-NO" dirty="0" smtClean="0">
                <a:solidFill>
                  <a:srgbClr val="000000"/>
                </a:solidFill>
              </a:rPr>
              <a:t> to </a:t>
            </a:r>
            <a:r>
              <a:rPr lang="nb-NO" dirty="0" err="1" smtClean="0">
                <a:solidFill>
                  <a:schemeClr val="tx1"/>
                </a:solidFill>
              </a:rPr>
              <a:t>social</a:t>
            </a:r>
            <a:r>
              <a:rPr lang="nb-NO" dirty="0" smtClean="0">
                <a:solidFill>
                  <a:schemeClr val="tx1"/>
                </a:solidFill>
              </a:rPr>
              <a:t>, </a:t>
            </a:r>
            <a:r>
              <a:rPr lang="nb-NO" dirty="0" err="1" smtClean="0">
                <a:solidFill>
                  <a:schemeClr val="tx1"/>
                </a:solidFill>
              </a:rPr>
              <a:t>educational</a:t>
            </a:r>
            <a:r>
              <a:rPr lang="nb-NO" dirty="0" smtClean="0">
                <a:solidFill>
                  <a:schemeClr val="tx1"/>
                </a:solidFill>
              </a:rPr>
              <a:t> and </a:t>
            </a:r>
            <a:r>
              <a:rPr lang="nb-NO" dirty="0" err="1" smtClean="0">
                <a:solidFill>
                  <a:schemeClr val="tx1"/>
                </a:solidFill>
              </a:rPr>
              <a:t>economic</a:t>
            </a:r>
            <a:r>
              <a:rPr lang="nb-NO" dirty="0" smtClean="0">
                <a:solidFill>
                  <a:schemeClr val="tx1"/>
                </a:solidFill>
              </a:rPr>
              <a:t> </a:t>
            </a:r>
            <a:r>
              <a:rPr lang="nb-NO" dirty="0" err="1" smtClean="0">
                <a:solidFill>
                  <a:schemeClr val="tx1"/>
                </a:solidFill>
              </a:rPr>
              <a:t>growth</a:t>
            </a:r>
            <a:r>
              <a:rPr lang="nb-NO" dirty="0" smtClean="0">
                <a:solidFill>
                  <a:schemeClr val="tx1"/>
                </a:solidFill>
              </a:rPr>
              <a:t> and </a:t>
            </a:r>
            <a:r>
              <a:rPr lang="nb-NO" dirty="0" err="1" smtClean="0">
                <a:solidFill>
                  <a:schemeClr val="tx1"/>
                </a:solidFill>
              </a:rPr>
              <a:t>greater</a:t>
            </a:r>
            <a:r>
              <a:rPr lang="nb-NO" dirty="0" smtClean="0">
                <a:solidFill>
                  <a:schemeClr val="tx1"/>
                </a:solidFill>
              </a:rPr>
              <a:t> digital </a:t>
            </a:r>
            <a:r>
              <a:rPr lang="nb-NO" dirty="0" err="1" smtClean="0">
                <a:solidFill>
                  <a:schemeClr val="tx1"/>
                </a:solidFill>
              </a:rPr>
              <a:t>inclusion</a:t>
            </a:r>
            <a:endParaRPr lang="nb-NO" dirty="0" smtClean="0">
              <a:solidFill>
                <a:schemeClr val="tx1"/>
              </a:solidFill>
            </a:endParaRPr>
          </a:p>
          <a:p>
            <a:pPr lvl="1"/>
            <a:r>
              <a:rPr lang="nb-NO" dirty="0" err="1">
                <a:solidFill>
                  <a:schemeClr val="tx1"/>
                </a:solidFill>
              </a:rPr>
              <a:t>t</a:t>
            </a:r>
            <a:r>
              <a:rPr lang="nb-NO" dirty="0" err="1" smtClean="0">
                <a:solidFill>
                  <a:schemeClr val="tx1"/>
                </a:solidFill>
              </a:rPr>
              <a:t>ransparency</a:t>
            </a:r>
            <a:r>
              <a:rPr lang="nb-NO" dirty="0" smtClean="0">
                <a:solidFill>
                  <a:schemeClr val="tx1"/>
                </a:solidFill>
              </a:rPr>
              <a:t> </a:t>
            </a:r>
            <a:r>
              <a:rPr lang="nb-NO" dirty="0" err="1" smtClean="0">
                <a:solidFill>
                  <a:schemeClr val="tx1"/>
                </a:solidFill>
              </a:rPr>
              <a:t>through</a:t>
            </a:r>
            <a:r>
              <a:rPr lang="nb-NO" dirty="0" smtClean="0">
                <a:solidFill>
                  <a:schemeClr val="tx1"/>
                </a:solidFill>
              </a:rPr>
              <a:t> </a:t>
            </a:r>
            <a:r>
              <a:rPr lang="nb-NO" dirty="0" err="1" smtClean="0">
                <a:solidFill>
                  <a:schemeClr val="tx1"/>
                </a:solidFill>
              </a:rPr>
              <a:t>access</a:t>
            </a:r>
            <a:r>
              <a:rPr lang="nb-NO" dirty="0" smtClean="0">
                <a:solidFill>
                  <a:schemeClr val="tx1"/>
                </a:solidFill>
              </a:rPr>
              <a:t>, </a:t>
            </a:r>
            <a:r>
              <a:rPr lang="nb-NO" dirty="0" err="1" smtClean="0">
                <a:solidFill>
                  <a:schemeClr val="tx1"/>
                </a:solidFill>
              </a:rPr>
              <a:t>sharing</a:t>
            </a:r>
            <a:r>
              <a:rPr lang="nb-NO" dirty="0" smtClean="0">
                <a:solidFill>
                  <a:schemeClr val="tx1"/>
                </a:solidFill>
              </a:rPr>
              <a:t> and </a:t>
            </a:r>
            <a:r>
              <a:rPr lang="nb-NO" dirty="0" err="1" smtClean="0">
                <a:solidFill>
                  <a:schemeClr val="tx1"/>
                </a:solidFill>
              </a:rPr>
              <a:t>reuse</a:t>
            </a:r>
            <a:endParaRPr lang="nb-NO" dirty="0" smtClean="0">
              <a:solidFill>
                <a:schemeClr val="tx1"/>
              </a:solidFill>
            </a:endParaRPr>
          </a:p>
          <a:p>
            <a:pPr lvl="1"/>
            <a:r>
              <a:rPr lang="nb-NO" dirty="0" err="1" smtClean="0">
                <a:solidFill>
                  <a:schemeClr val="tx1"/>
                </a:solidFill>
              </a:rPr>
              <a:t>participatory</a:t>
            </a:r>
            <a:r>
              <a:rPr lang="nb-NO" dirty="0" smtClean="0">
                <a:solidFill>
                  <a:schemeClr val="tx1"/>
                </a:solidFill>
              </a:rPr>
              <a:t> </a:t>
            </a:r>
            <a:r>
              <a:rPr lang="nb-NO" dirty="0" err="1" smtClean="0">
                <a:solidFill>
                  <a:schemeClr val="tx1"/>
                </a:solidFill>
              </a:rPr>
              <a:t>governance</a:t>
            </a:r>
            <a:r>
              <a:rPr lang="nb-NO" dirty="0" smtClean="0">
                <a:solidFill>
                  <a:schemeClr val="tx1"/>
                </a:solidFill>
              </a:rPr>
              <a:t>, </a:t>
            </a:r>
            <a:r>
              <a:rPr lang="nb-NO" dirty="0" err="1" smtClean="0">
                <a:solidFill>
                  <a:schemeClr val="tx1"/>
                </a:solidFill>
              </a:rPr>
              <a:t>citizens</a:t>
            </a:r>
            <a:r>
              <a:rPr lang="nb-NO" dirty="0" smtClean="0">
                <a:solidFill>
                  <a:schemeClr val="tx1"/>
                </a:solidFill>
              </a:rPr>
              <a:t> </a:t>
            </a:r>
            <a:r>
              <a:rPr lang="nb-NO" dirty="0" err="1" smtClean="0">
                <a:solidFill>
                  <a:schemeClr val="tx1"/>
                </a:solidFill>
              </a:rPr>
              <a:t>informed</a:t>
            </a:r>
            <a:r>
              <a:rPr lang="nb-NO" dirty="0" smtClean="0">
                <a:solidFill>
                  <a:schemeClr val="tx1"/>
                </a:solidFill>
              </a:rPr>
              <a:t> and </a:t>
            </a:r>
            <a:r>
              <a:rPr lang="nb-NO" dirty="0" err="1" smtClean="0">
                <a:solidFill>
                  <a:schemeClr val="tx1"/>
                </a:solidFill>
              </a:rPr>
              <a:t>eganged</a:t>
            </a:r>
            <a:r>
              <a:rPr lang="nb-NO" dirty="0" smtClean="0">
                <a:solidFill>
                  <a:schemeClr val="tx1"/>
                </a:solidFill>
              </a:rPr>
              <a:t> in </a:t>
            </a:r>
            <a:r>
              <a:rPr lang="nb-NO" dirty="0" err="1" smtClean="0">
                <a:solidFill>
                  <a:schemeClr val="tx1"/>
                </a:solidFill>
              </a:rPr>
              <a:t>decision</a:t>
            </a:r>
            <a:r>
              <a:rPr lang="nb-NO" dirty="0" smtClean="0">
                <a:solidFill>
                  <a:schemeClr val="tx1"/>
                </a:solidFill>
              </a:rPr>
              <a:t> </a:t>
            </a:r>
            <a:r>
              <a:rPr lang="nb-NO" dirty="0" err="1" smtClean="0">
                <a:solidFill>
                  <a:schemeClr val="tx1"/>
                </a:solidFill>
              </a:rPr>
              <a:t>making</a:t>
            </a:r>
            <a:endParaRPr lang="nb-NO" dirty="0" smtClean="0">
              <a:solidFill>
                <a:schemeClr val="tx1"/>
              </a:solidFill>
            </a:endParaRPr>
          </a:p>
          <a:p>
            <a:pPr marL="0" indent="0">
              <a:buNone/>
            </a:pPr>
            <a:endParaRPr lang="nb-NO" dirty="0" smtClean="0">
              <a:solidFill>
                <a:schemeClr val="tx1"/>
              </a:solidFill>
            </a:endParaRPr>
          </a:p>
          <a:p>
            <a:pPr marL="0" indent="0">
              <a:buNone/>
            </a:pPr>
            <a:endParaRPr lang="nb-NO" sz="2200" dirty="0" smtClean="0">
              <a:solidFill>
                <a:schemeClr val="tx1"/>
              </a:solidFill>
            </a:endParaRPr>
          </a:p>
          <a:p>
            <a:pPr marL="0" indent="0">
              <a:buNone/>
            </a:pPr>
            <a:r>
              <a:rPr lang="nb-NO" sz="2200" dirty="0" smtClean="0">
                <a:solidFill>
                  <a:schemeClr val="tx1">
                    <a:lumMod val="65000"/>
                    <a:lumOff val="35000"/>
                  </a:schemeClr>
                </a:solidFill>
              </a:rPr>
              <a:t>Source:</a:t>
            </a:r>
            <a:r>
              <a:rPr lang="nb-NO" sz="2200" dirty="0">
                <a:solidFill>
                  <a:schemeClr val="tx1">
                    <a:lumMod val="65000"/>
                    <a:lumOff val="35000"/>
                  </a:schemeClr>
                </a:solidFill>
              </a:rPr>
              <a:t> </a:t>
            </a:r>
            <a:r>
              <a:rPr lang="nb-NO" sz="2200" dirty="0" smtClean="0">
                <a:solidFill>
                  <a:schemeClr val="tx1">
                    <a:lumMod val="65000"/>
                    <a:lumOff val="35000"/>
                  </a:schemeClr>
                </a:solidFill>
                <a:hlinkClick r:id="rId3"/>
              </a:rPr>
              <a:t>http://opengovernmentdata.org</a:t>
            </a:r>
            <a:endParaRPr lang="nb-NO" sz="2200" dirty="0" smtClean="0">
              <a:solidFill>
                <a:schemeClr val="tx1">
                  <a:lumMod val="65000"/>
                  <a:lumOff val="35000"/>
                </a:schemeClr>
              </a:solidFill>
            </a:endParaRPr>
          </a:p>
          <a:p>
            <a:endParaRPr lang="nb-NO" dirty="0"/>
          </a:p>
        </p:txBody>
      </p:sp>
    </p:spTree>
    <p:extLst>
      <p:ext uri="{BB962C8B-B14F-4D97-AF65-F5344CB8AC3E}">
        <p14:creationId xmlns:p14="http://schemas.microsoft.com/office/powerpoint/2010/main" val="3459583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323528" y="1052736"/>
            <a:ext cx="8640960" cy="648072"/>
          </a:xfrm>
        </p:spPr>
        <p:txBody>
          <a:bodyPr/>
          <a:lstStyle/>
          <a:p>
            <a:r>
              <a:rPr lang="nb-NO" sz="3200" dirty="0" smtClean="0"/>
              <a:t/>
            </a:r>
            <a:br>
              <a:rPr lang="nb-NO" sz="3200" dirty="0" smtClean="0"/>
            </a:br>
            <a:r>
              <a:rPr lang="nb-NO" sz="3200" dirty="0" smtClean="0"/>
              <a:t/>
            </a:r>
            <a:br>
              <a:rPr lang="nb-NO" sz="3200" dirty="0" smtClean="0"/>
            </a:br>
            <a:r>
              <a:rPr lang="nb-NO" sz="3200" dirty="0"/>
              <a:t/>
            </a:r>
            <a:br>
              <a:rPr lang="nb-NO" sz="3200" dirty="0"/>
            </a:br>
            <a:r>
              <a:rPr lang="nb-NO" sz="3200" dirty="0" smtClean="0"/>
              <a:t>Media and </a:t>
            </a:r>
            <a:r>
              <a:rPr lang="nb-NO" sz="3200" dirty="0" err="1" smtClean="0"/>
              <a:t>information</a:t>
            </a:r>
            <a:r>
              <a:rPr lang="nb-NO" sz="3200" dirty="0" smtClean="0"/>
              <a:t> </a:t>
            </a:r>
            <a:r>
              <a:rPr lang="nb-NO" sz="3200" dirty="0" err="1" smtClean="0"/>
              <a:t>literacy</a:t>
            </a:r>
            <a:r>
              <a:rPr lang="nb-NO" sz="3200" dirty="0" smtClean="0"/>
              <a:t> and </a:t>
            </a:r>
            <a:r>
              <a:rPr lang="nb-NO" sz="3200" dirty="0" err="1" smtClean="0"/>
              <a:t>access</a:t>
            </a:r>
            <a:endParaRPr lang="nb-NO" sz="3200" dirty="0"/>
          </a:p>
        </p:txBody>
      </p:sp>
      <p:sp>
        <p:nvSpPr>
          <p:cNvPr id="3" name="Plassholder for innhold 2"/>
          <p:cNvSpPr>
            <a:spLocks noGrp="1"/>
          </p:cNvSpPr>
          <p:nvPr>
            <p:ph idx="1"/>
          </p:nvPr>
        </p:nvSpPr>
        <p:spPr/>
        <p:txBody>
          <a:bodyPr>
            <a:normAutofit lnSpcReduction="10000"/>
          </a:bodyPr>
          <a:lstStyle/>
          <a:p>
            <a:pPr marL="0" indent="0">
              <a:buNone/>
            </a:pPr>
            <a:endParaRPr lang="nb-NO" dirty="0">
              <a:solidFill>
                <a:srgbClr val="000000"/>
              </a:solidFill>
            </a:endParaRPr>
          </a:p>
          <a:p>
            <a:pPr marL="0" indent="0" algn="ctr">
              <a:buNone/>
            </a:pPr>
            <a:r>
              <a:rPr lang="nb-NO" b="1" dirty="0" err="1" smtClean="0">
                <a:solidFill>
                  <a:srgbClr val="000000"/>
                </a:solidFill>
              </a:rPr>
              <a:t>Analogue</a:t>
            </a:r>
            <a:r>
              <a:rPr lang="nb-NO" b="1" dirty="0" smtClean="0">
                <a:solidFill>
                  <a:srgbClr val="000000"/>
                </a:solidFill>
              </a:rPr>
              <a:t>/digital </a:t>
            </a:r>
            <a:r>
              <a:rPr lang="nb-NO" b="1" dirty="0" err="1" smtClean="0">
                <a:solidFill>
                  <a:srgbClr val="000000"/>
                </a:solidFill>
              </a:rPr>
              <a:t>access</a:t>
            </a:r>
            <a:r>
              <a:rPr lang="nb-NO" b="1" dirty="0" smtClean="0">
                <a:solidFill>
                  <a:srgbClr val="000000"/>
                </a:solidFill>
              </a:rPr>
              <a:t> </a:t>
            </a:r>
          </a:p>
          <a:p>
            <a:pPr marL="0" indent="0" algn="ctr">
              <a:buNone/>
            </a:pPr>
            <a:endParaRPr lang="nb-NO" b="1" dirty="0">
              <a:solidFill>
                <a:srgbClr val="000000"/>
              </a:solidFill>
            </a:endParaRPr>
          </a:p>
          <a:p>
            <a:pPr marL="0" indent="0" algn="ctr">
              <a:buNone/>
            </a:pPr>
            <a:r>
              <a:rPr lang="nb-NO" b="1" dirty="0">
                <a:solidFill>
                  <a:srgbClr val="000000"/>
                </a:solidFill>
              </a:rPr>
              <a:t>+</a:t>
            </a:r>
            <a:endParaRPr lang="nb-NO" b="1" dirty="0" smtClean="0">
              <a:solidFill>
                <a:srgbClr val="000000"/>
              </a:solidFill>
            </a:endParaRPr>
          </a:p>
          <a:p>
            <a:pPr marL="0" indent="0" algn="ctr">
              <a:buNone/>
            </a:pPr>
            <a:endParaRPr lang="nb-NO" b="1" dirty="0" smtClean="0">
              <a:solidFill>
                <a:srgbClr val="000000"/>
              </a:solidFill>
            </a:endParaRPr>
          </a:p>
          <a:p>
            <a:pPr marL="0" indent="0" algn="ctr">
              <a:buNone/>
            </a:pPr>
            <a:r>
              <a:rPr lang="nb-NO" b="1" dirty="0" err="1" smtClean="0">
                <a:solidFill>
                  <a:srgbClr val="000000"/>
                </a:solidFill>
              </a:rPr>
              <a:t>Intellectual</a:t>
            </a:r>
            <a:r>
              <a:rPr lang="nb-NO" b="1" dirty="0" smtClean="0">
                <a:solidFill>
                  <a:srgbClr val="000000"/>
                </a:solidFill>
              </a:rPr>
              <a:t> </a:t>
            </a:r>
            <a:r>
              <a:rPr lang="nb-NO" b="1" dirty="0" err="1" smtClean="0">
                <a:solidFill>
                  <a:srgbClr val="000000"/>
                </a:solidFill>
              </a:rPr>
              <a:t>access</a:t>
            </a:r>
            <a:endParaRPr lang="nb-NO" b="1" dirty="0" smtClean="0">
              <a:solidFill>
                <a:srgbClr val="000000"/>
              </a:solidFill>
            </a:endParaRPr>
          </a:p>
          <a:p>
            <a:pPr marL="0" indent="0" algn="ctr">
              <a:buNone/>
            </a:pPr>
            <a:endParaRPr lang="nb-NO" b="1" dirty="0" smtClean="0">
              <a:solidFill>
                <a:srgbClr val="000000"/>
              </a:solidFill>
            </a:endParaRPr>
          </a:p>
          <a:p>
            <a:pPr marL="0" indent="0" algn="ctr">
              <a:buNone/>
            </a:pPr>
            <a:endParaRPr lang="nb-NO" b="1" dirty="0">
              <a:solidFill>
                <a:srgbClr val="000000"/>
              </a:solidFill>
            </a:endParaRPr>
          </a:p>
          <a:p>
            <a:pPr marL="0" indent="0" algn="ctr">
              <a:buNone/>
            </a:pPr>
            <a:r>
              <a:rPr lang="nb-NO" dirty="0" smtClean="0">
                <a:solidFill>
                  <a:srgbClr val="000000"/>
                </a:solidFill>
              </a:rPr>
              <a:t>MIL </a:t>
            </a:r>
            <a:r>
              <a:rPr lang="nb-NO" dirty="0" err="1">
                <a:solidFill>
                  <a:srgbClr val="000000"/>
                </a:solidFill>
              </a:rPr>
              <a:t>also</a:t>
            </a:r>
            <a:r>
              <a:rPr lang="nb-NO" dirty="0">
                <a:solidFill>
                  <a:srgbClr val="000000"/>
                </a:solidFill>
              </a:rPr>
              <a:t> a </a:t>
            </a:r>
            <a:r>
              <a:rPr lang="nb-NO" dirty="0" err="1">
                <a:solidFill>
                  <a:srgbClr val="000000"/>
                </a:solidFill>
              </a:rPr>
              <a:t>condition</a:t>
            </a:r>
            <a:r>
              <a:rPr lang="nb-NO" dirty="0">
                <a:solidFill>
                  <a:srgbClr val="000000"/>
                </a:solidFill>
              </a:rPr>
              <a:t> for </a:t>
            </a:r>
            <a:r>
              <a:rPr lang="nb-NO" dirty="0" err="1">
                <a:solidFill>
                  <a:srgbClr val="000000"/>
                </a:solidFill>
              </a:rPr>
              <a:t>open</a:t>
            </a:r>
            <a:r>
              <a:rPr lang="nb-NO" dirty="0">
                <a:solidFill>
                  <a:srgbClr val="000000"/>
                </a:solidFill>
              </a:rPr>
              <a:t> </a:t>
            </a:r>
            <a:r>
              <a:rPr lang="nb-NO" dirty="0" err="1" smtClean="0">
                <a:solidFill>
                  <a:srgbClr val="000000"/>
                </a:solidFill>
              </a:rPr>
              <a:t>government</a:t>
            </a:r>
            <a:endParaRPr lang="nb-NO" dirty="0">
              <a:solidFill>
                <a:srgbClr val="000000"/>
              </a:solidFill>
            </a:endParaRPr>
          </a:p>
          <a:p>
            <a:pPr marL="0" indent="0" algn="ctr">
              <a:buNone/>
            </a:pPr>
            <a:endParaRPr lang="nb-NO" b="1" dirty="0" smtClean="0">
              <a:solidFill>
                <a:srgbClr val="000000"/>
              </a:solidFill>
            </a:endParaRPr>
          </a:p>
        </p:txBody>
      </p:sp>
    </p:spTree>
    <p:extLst>
      <p:ext uri="{BB962C8B-B14F-4D97-AF65-F5344CB8AC3E}">
        <p14:creationId xmlns:p14="http://schemas.microsoft.com/office/powerpoint/2010/main" val="229661220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55576" y="836712"/>
            <a:ext cx="7560840" cy="720079"/>
          </a:xfrm>
        </p:spPr>
        <p:txBody>
          <a:bodyPr/>
          <a:lstStyle/>
          <a:p>
            <a:r>
              <a:rPr lang="nb-NO" dirty="0" smtClean="0"/>
              <a:t>MIL</a:t>
            </a:r>
            <a:endParaRPr lang="nb-NO" dirty="0"/>
          </a:p>
        </p:txBody>
      </p:sp>
      <p:sp>
        <p:nvSpPr>
          <p:cNvPr id="3" name="Plassholder for innhold 2"/>
          <p:cNvSpPr>
            <a:spLocks noGrp="1"/>
          </p:cNvSpPr>
          <p:nvPr>
            <p:ph sz="half" idx="1"/>
          </p:nvPr>
        </p:nvSpPr>
        <p:spPr>
          <a:xfrm>
            <a:off x="755576" y="1916832"/>
            <a:ext cx="3456384" cy="3855565"/>
          </a:xfrm>
        </p:spPr>
        <p:txBody>
          <a:bodyPr>
            <a:normAutofit fontScale="92500"/>
          </a:bodyPr>
          <a:lstStyle/>
          <a:p>
            <a:r>
              <a:rPr lang="nb-NO" dirty="0" smtClean="0">
                <a:solidFill>
                  <a:srgbClr val="000000"/>
                </a:solidFill>
              </a:rPr>
              <a:t>Critical </a:t>
            </a:r>
            <a:r>
              <a:rPr lang="nb-NO" dirty="0" err="1">
                <a:solidFill>
                  <a:srgbClr val="000000"/>
                </a:solidFill>
              </a:rPr>
              <a:t>thinking</a:t>
            </a:r>
            <a:r>
              <a:rPr lang="nb-NO" dirty="0">
                <a:solidFill>
                  <a:srgbClr val="000000"/>
                </a:solidFill>
              </a:rPr>
              <a:t>, </a:t>
            </a:r>
            <a:r>
              <a:rPr lang="nb-NO" dirty="0" err="1">
                <a:solidFill>
                  <a:srgbClr val="000000"/>
                </a:solidFill>
              </a:rPr>
              <a:t>inquiry</a:t>
            </a:r>
            <a:r>
              <a:rPr lang="nb-NO" dirty="0">
                <a:solidFill>
                  <a:srgbClr val="000000"/>
                </a:solidFill>
              </a:rPr>
              <a:t>, </a:t>
            </a:r>
            <a:r>
              <a:rPr lang="nb-NO" dirty="0" err="1" smtClean="0">
                <a:solidFill>
                  <a:srgbClr val="000000"/>
                </a:solidFill>
              </a:rPr>
              <a:t>analysis</a:t>
            </a:r>
            <a:r>
              <a:rPr lang="nb-NO" dirty="0" smtClean="0">
                <a:solidFill>
                  <a:srgbClr val="000000"/>
                </a:solidFill>
              </a:rPr>
              <a:t> </a:t>
            </a:r>
            <a:r>
              <a:rPr lang="nb-NO" dirty="0" err="1" smtClean="0">
                <a:solidFill>
                  <a:srgbClr val="000000"/>
                </a:solidFill>
              </a:rPr>
              <a:t>when</a:t>
            </a:r>
            <a:r>
              <a:rPr lang="nb-NO" dirty="0" smtClean="0">
                <a:solidFill>
                  <a:srgbClr val="000000"/>
                </a:solidFill>
              </a:rPr>
              <a:t> </a:t>
            </a:r>
            <a:r>
              <a:rPr lang="nb-NO" dirty="0" err="1" smtClean="0">
                <a:solidFill>
                  <a:srgbClr val="000000"/>
                </a:solidFill>
              </a:rPr>
              <a:t>engaging</a:t>
            </a:r>
            <a:r>
              <a:rPr lang="nb-NO" dirty="0" smtClean="0">
                <a:solidFill>
                  <a:srgbClr val="000000"/>
                </a:solidFill>
              </a:rPr>
              <a:t> in personal, </a:t>
            </a:r>
            <a:r>
              <a:rPr lang="nb-NO" dirty="0" err="1" smtClean="0">
                <a:solidFill>
                  <a:srgbClr val="000000"/>
                </a:solidFill>
              </a:rPr>
              <a:t>societal</a:t>
            </a:r>
            <a:r>
              <a:rPr lang="nb-NO" dirty="0" smtClean="0">
                <a:solidFill>
                  <a:srgbClr val="000000"/>
                </a:solidFill>
              </a:rPr>
              <a:t> or </a:t>
            </a:r>
            <a:r>
              <a:rPr lang="nb-NO" dirty="0" err="1" smtClean="0">
                <a:solidFill>
                  <a:srgbClr val="000000"/>
                </a:solidFill>
              </a:rPr>
              <a:t>professional</a:t>
            </a:r>
            <a:r>
              <a:rPr lang="nb-NO" dirty="0" smtClean="0">
                <a:solidFill>
                  <a:srgbClr val="000000"/>
                </a:solidFill>
              </a:rPr>
              <a:t> </a:t>
            </a:r>
            <a:r>
              <a:rPr lang="nb-NO" dirty="0" err="1" smtClean="0">
                <a:solidFill>
                  <a:srgbClr val="000000"/>
                </a:solidFill>
              </a:rPr>
              <a:t>activities</a:t>
            </a:r>
            <a:endParaRPr lang="nb-NO" dirty="0" smtClean="0">
              <a:solidFill>
                <a:srgbClr val="000000"/>
              </a:solidFill>
            </a:endParaRPr>
          </a:p>
          <a:p>
            <a:pPr marL="0" indent="0">
              <a:buNone/>
            </a:pPr>
            <a:endParaRPr lang="nb-NO" dirty="0" smtClean="0">
              <a:solidFill>
                <a:srgbClr val="000000"/>
              </a:solidFill>
            </a:endParaRPr>
          </a:p>
          <a:p>
            <a:r>
              <a:rPr lang="en-US" dirty="0">
                <a:solidFill>
                  <a:schemeClr val="tx1"/>
                </a:solidFill>
              </a:rPr>
              <a:t>P</a:t>
            </a:r>
            <a:r>
              <a:rPr lang="en-US" dirty="0" smtClean="0">
                <a:solidFill>
                  <a:schemeClr val="tx1"/>
                </a:solidFill>
              </a:rPr>
              <a:t>rerequisite </a:t>
            </a:r>
            <a:r>
              <a:rPr lang="en-US" dirty="0">
                <a:solidFill>
                  <a:schemeClr val="tx1"/>
                </a:solidFill>
              </a:rPr>
              <a:t>for fostering equitable access to information and knowledge </a:t>
            </a:r>
            <a:endParaRPr lang="en-US" dirty="0" smtClean="0">
              <a:solidFill>
                <a:schemeClr val="tx1"/>
              </a:solidFill>
            </a:endParaRPr>
          </a:p>
          <a:p>
            <a:pPr marL="0" indent="0">
              <a:buNone/>
            </a:pPr>
            <a:endParaRPr lang="nb-NO" dirty="0">
              <a:solidFill>
                <a:schemeClr val="tx1"/>
              </a:solidFill>
            </a:endParaRPr>
          </a:p>
          <a:p>
            <a:pPr marL="0" indent="0">
              <a:buNone/>
            </a:pPr>
            <a:endParaRPr lang="nb-NO" dirty="0"/>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27984" y="2564904"/>
            <a:ext cx="4537863" cy="28803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kstSylinder 7"/>
          <p:cNvSpPr txBox="1"/>
          <p:nvPr/>
        </p:nvSpPr>
        <p:spPr>
          <a:xfrm>
            <a:off x="4427984" y="5013176"/>
            <a:ext cx="1728192" cy="369332"/>
          </a:xfrm>
          <a:prstGeom prst="rect">
            <a:avLst/>
          </a:prstGeom>
          <a:noFill/>
        </p:spPr>
        <p:txBody>
          <a:bodyPr wrap="square" rtlCol="0">
            <a:spAutoFit/>
          </a:bodyPr>
          <a:lstStyle/>
          <a:p>
            <a:r>
              <a:rPr lang="nb-NO" dirty="0" smtClean="0"/>
              <a:t>Photo: UBB</a:t>
            </a:r>
            <a:endParaRPr lang="nb-NO" dirty="0"/>
          </a:p>
        </p:txBody>
      </p:sp>
    </p:spTree>
    <p:extLst>
      <p:ext uri="{BB962C8B-B14F-4D97-AF65-F5344CB8AC3E}">
        <p14:creationId xmlns:p14="http://schemas.microsoft.com/office/powerpoint/2010/main" val="272964085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MIL at </a:t>
            </a:r>
            <a:r>
              <a:rPr lang="nb-NO" dirty="0" err="1" smtClean="0"/>
              <a:t>the</a:t>
            </a:r>
            <a:r>
              <a:rPr lang="nb-NO" dirty="0" smtClean="0"/>
              <a:t> </a:t>
            </a:r>
            <a:r>
              <a:rPr lang="nb-NO" dirty="0" err="1" smtClean="0"/>
              <a:t>workplace</a:t>
            </a:r>
            <a:endParaRPr lang="nb-NO" dirty="0"/>
          </a:p>
        </p:txBody>
      </p:sp>
      <p:sp>
        <p:nvSpPr>
          <p:cNvPr id="3" name="Plassholder for innhold 2"/>
          <p:cNvSpPr>
            <a:spLocks noGrp="1"/>
          </p:cNvSpPr>
          <p:nvPr>
            <p:ph idx="1"/>
          </p:nvPr>
        </p:nvSpPr>
        <p:spPr>
          <a:xfrm>
            <a:off x="971600" y="2276871"/>
            <a:ext cx="7416824" cy="3495093"/>
          </a:xfrm>
        </p:spPr>
        <p:txBody>
          <a:bodyPr>
            <a:normAutofit fontScale="62500" lnSpcReduction="20000"/>
          </a:bodyPr>
          <a:lstStyle/>
          <a:p>
            <a:pPr marL="0" indent="0">
              <a:buNone/>
            </a:pPr>
            <a:r>
              <a:rPr lang="nb-NO" sz="3400" dirty="0" err="1" smtClean="0"/>
              <a:t>Study</a:t>
            </a:r>
            <a:r>
              <a:rPr lang="nb-NO" sz="3400" dirty="0" smtClean="0"/>
              <a:t> </a:t>
            </a:r>
            <a:r>
              <a:rPr lang="nb-NO" sz="3400" dirty="0" err="1" smtClean="0"/>
              <a:t>of</a:t>
            </a:r>
            <a:r>
              <a:rPr lang="nb-NO" sz="3400" dirty="0" smtClean="0"/>
              <a:t> </a:t>
            </a:r>
            <a:r>
              <a:rPr lang="nb-NO" sz="3400" dirty="0" err="1" smtClean="0"/>
              <a:t>needs</a:t>
            </a:r>
            <a:r>
              <a:rPr lang="nb-NO" sz="3400" dirty="0" smtClean="0"/>
              <a:t> for </a:t>
            </a:r>
            <a:r>
              <a:rPr lang="nb-NO" sz="3400" dirty="0" err="1" smtClean="0"/>
              <a:t>published</a:t>
            </a:r>
            <a:r>
              <a:rPr lang="nb-NO" sz="3400" dirty="0" smtClean="0"/>
              <a:t> </a:t>
            </a:r>
            <a:r>
              <a:rPr lang="nb-NO" sz="3400" dirty="0" err="1" smtClean="0"/>
              <a:t>scholarship</a:t>
            </a:r>
            <a:r>
              <a:rPr lang="nb-NO" sz="3400" dirty="0" smtClean="0"/>
              <a:t> at </a:t>
            </a:r>
            <a:r>
              <a:rPr lang="nb-NO" sz="3400" dirty="0" err="1" smtClean="0"/>
              <a:t>the</a:t>
            </a:r>
            <a:r>
              <a:rPr lang="nb-NO" sz="3400" dirty="0" smtClean="0"/>
              <a:t> Norwegian </a:t>
            </a:r>
            <a:r>
              <a:rPr lang="nb-NO" sz="3400" dirty="0" err="1" smtClean="0"/>
              <a:t>workplace</a:t>
            </a:r>
            <a:r>
              <a:rPr lang="nb-NO" sz="3400" dirty="0" smtClean="0"/>
              <a:t>: </a:t>
            </a:r>
          </a:p>
          <a:p>
            <a:pPr marL="0" indent="0">
              <a:buNone/>
            </a:pPr>
            <a:endParaRPr lang="nb-NO" sz="3400" dirty="0">
              <a:solidFill>
                <a:schemeClr val="tx1"/>
              </a:solidFill>
            </a:endParaRPr>
          </a:p>
          <a:p>
            <a:r>
              <a:rPr lang="nb-NO" sz="3400" dirty="0" smtClean="0"/>
              <a:t>Health </a:t>
            </a:r>
            <a:r>
              <a:rPr lang="nb-NO" sz="3400" dirty="0" err="1" smtClean="0"/>
              <a:t>sector</a:t>
            </a:r>
            <a:endParaRPr lang="nb-NO" sz="3400" dirty="0" smtClean="0"/>
          </a:p>
          <a:p>
            <a:r>
              <a:rPr lang="nb-NO" sz="3400" dirty="0" smtClean="0"/>
              <a:t>Regional </a:t>
            </a:r>
            <a:r>
              <a:rPr lang="nb-NO" sz="3400" dirty="0" err="1" smtClean="0"/>
              <a:t>government</a:t>
            </a:r>
            <a:r>
              <a:rPr lang="nb-NO" sz="3400" dirty="0" smtClean="0"/>
              <a:t>, </a:t>
            </a:r>
            <a:r>
              <a:rPr lang="nb-NO" sz="3400" dirty="0" err="1" smtClean="0"/>
              <a:t>municipality</a:t>
            </a:r>
            <a:endParaRPr lang="nb-NO" sz="3400" dirty="0" smtClean="0"/>
          </a:p>
          <a:p>
            <a:r>
              <a:rPr lang="nb-NO" sz="3400" dirty="0" smtClean="0"/>
              <a:t>Research </a:t>
            </a:r>
            <a:r>
              <a:rPr lang="nb-NO" sz="3400" dirty="0" err="1" smtClean="0"/>
              <a:t>institutes</a:t>
            </a:r>
            <a:endParaRPr lang="nb-NO" sz="3400" dirty="0" smtClean="0"/>
          </a:p>
          <a:p>
            <a:pPr marL="457200" lvl="1" indent="0">
              <a:buNone/>
            </a:pPr>
            <a:endParaRPr lang="nb-NO" sz="3400" dirty="0">
              <a:latin typeface="+mn-lt"/>
            </a:endParaRPr>
          </a:p>
          <a:p>
            <a:pPr marL="0" indent="0">
              <a:buNone/>
            </a:pPr>
            <a:r>
              <a:rPr lang="nb-NO" sz="3400" dirty="0" smtClean="0"/>
              <a:t>Library </a:t>
            </a:r>
            <a:r>
              <a:rPr lang="nb-NO" sz="3400" dirty="0" err="1" smtClean="0"/>
              <a:t>provision</a:t>
            </a:r>
            <a:r>
              <a:rPr lang="nb-NO" sz="3400" dirty="0" smtClean="0"/>
              <a:t>: Digital </a:t>
            </a:r>
            <a:r>
              <a:rPr lang="nb-NO" sz="3400" dirty="0" err="1" smtClean="0"/>
              <a:t>access</a:t>
            </a:r>
            <a:r>
              <a:rPr lang="nb-NO" sz="3400" dirty="0" smtClean="0"/>
              <a:t> + </a:t>
            </a:r>
            <a:r>
              <a:rPr lang="nb-NO" sz="3400" dirty="0" err="1" smtClean="0"/>
              <a:t>guidance</a:t>
            </a:r>
            <a:r>
              <a:rPr lang="nb-NO" sz="3400" dirty="0" smtClean="0"/>
              <a:t>/training</a:t>
            </a:r>
          </a:p>
          <a:p>
            <a:pPr marL="0" indent="0">
              <a:buNone/>
            </a:pPr>
            <a:endParaRPr lang="nb-NO" sz="3400" dirty="0"/>
          </a:p>
          <a:p>
            <a:pPr marL="0" indent="0">
              <a:buNone/>
            </a:pPr>
            <a:endParaRPr lang="nb-NO" sz="2900" b="1" dirty="0" smtClean="0"/>
          </a:p>
          <a:p>
            <a:pPr marL="0" indent="0">
              <a:buNone/>
            </a:pPr>
            <a:r>
              <a:rPr lang="nb-NO" dirty="0" smtClean="0">
                <a:solidFill>
                  <a:schemeClr val="tx1">
                    <a:lumMod val="50000"/>
                    <a:lumOff val="50000"/>
                  </a:schemeClr>
                </a:solidFill>
              </a:rPr>
              <a:t>Source: </a:t>
            </a:r>
            <a:r>
              <a:rPr lang="nb-NO" i="1" dirty="0">
                <a:solidFill>
                  <a:schemeClr val="tx1">
                    <a:lumMod val="50000"/>
                    <a:lumOff val="50000"/>
                  </a:schemeClr>
                </a:solidFill>
              </a:rPr>
              <a:t>På tvers - regional tilgang til forskningsressurser. </a:t>
            </a:r>
            <a:r>
              <a:rPr lang="nb-NO" i="1" dirty="0" smtClean="0">
                <a:solidFill>
                  <a:schemeClr val="tx1">
                    <a:lumMod val="50000"/>
                    <a:lumOff val="50000"/>
                  </a:schemeClr>
                </a:solidFill>
              </a:rPr>
              <a:t>Prosjektrapport, </a:t>
            </a:r>
            <a:r>
              <a:rPr lang="nb-NO" i="1" dirty="0">
                <a:solidFill>
                  <a:schemeClr val="tx1">
                    <a:lumMod val="50000"/>
                    <a:lumOff val="50000"/>
                  </a:schemeClr>
                </a:solidFill>
              </a:rPr>
              <a:t>fase 1: </a:t>
            </a:r>
            <a:r>
              <a:rPr lang="nb-NO" i="1" dirty="0" smtClean="0">
                <a:solidFill>
                  <a:schemeClr val="tx1">
                    <a:lumMod val="50000"/>
                    <a:lumOff val="50000"/>
                  </a:schemeClr>
                </a:solidFill>
              </a:rPr>
              <a:t>Kartlegging </a:t>
            </a:r>
            <a:r>
              <a:rPr lang="nb-NO" dirty="0">
                <a:solidFill>
                  <a:schemeClr val="tx1">
                    <a:lumMod val="50000"/>
                    <a:lumOff val="50000"/>
                  </a:schemeClr>
                </a:solidFill>
              </a:rPr>
              <a:t>(</a:t>
            </a:r>
            <a:r>
              <a:rPr lang="nb-NO" u="sng" dirty="0">
                <a:solidFill>
                  <a:schemeClr val="tx1">
                    <a:lumMod val="50000"/>
                    <a:lumOff val="50000"/>
                  </a:schemeClr>
                </a:solidFill>
                <a:hlinkClick r:id="rId3"/>
              </a:rPr>
              <a:t>https://bora.hib.no/nb/item/624 </a:t>
            </a:r>
            <a:r>
              <a:rPr lang="nb-NO" u="sng" dirty="0" smtClean="0">
                <a:solidFill>
                  <a:schemeClr val="tx1">
                    <a:lumMod val="50000"/>
                    <a:lumOff val="50000"/>
                  </a:schemeClr>
                </a:solidFill>
              </a:rPr>
              <a:t>)</a:t>
            </a:r>
            <a:endParaRPr lang="nb-NO" dirty="0">
              <a:solidFill>
                <a:schemeClr val="tx1">
                  <a:lumMod val="50000"/>
                  <a:lumOff val="50000"/>
                </a:schemeClr>
              </a:solidFill>
            </a:endParaRPr>
          </a:p>
        </p:txBody>
      </p:sp>
    </p:spTree>
    <p:extLst>
      <p:ext uri="{BB962C8B-B14F-4D97-AF65-F5344CB8AC3E}">
        <p14:creationId xmlns:p14="http://schemas.microsoft.com/office/powerpoint/2010/main" val="2674416501"/>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Barriers to </a:t>
            </a:r>
            <a:r>
              <a:rPr lang="nb-NO" dirty="0" err="1" smtClean="0"/>
              <a:t>access</a:t>
            </a:r>
            <a:endParaRPr lang="nb-NO" dirty="0"/>
          </a:p>
        </p:txBody>
      </p:sp>
      <p:sp>
        <p:nvSpPr>
          <p:cNvPr id="3" name="Plassholder for innhold 2"/>
          <p:cNvSpPr>
            <a:spLocks noGrp="1"/>
          </p:cNvSpPr>
          <p:nvPr>
            <p:ph idx="1"/>
          </p:nvPr>
        </p:nvSpPr>
        <p:spPr/>
        <p:txBody>
          <a:bodyPr>
            <a:normAutofit/>
          </a:bodyPr>
          <a:lstStyle/>
          <a:p>
            <a:r>
              <a:rPr lang="en-GB" dirty="0"/>
              <a:t>R</a:t>
            </a:r>
            <a:r>
              <a:rPr lang="en-GB" dirty="0" smtClean="0"/>
              <a:t>ising </a:t>
            </a:r>
            <a:r>
              <a:rPr lang="en-GB" dirty="0"/>
              <a:t>costs of access to digital scholarly resources, </a:t>
            </a:r>
            <a:r>
              <a:rPr lang="en-GB" dirty="0" smtClean="0"/>
              <a:t>growing </a:t>
            </a:r>
            <a:r>
              <a:rPr lang="en-GB" dirty="0"/>
              <a:t>global </a:t>
            </a:r>
            <a:r>
              <a:rPr lang="en-GB" dirty="0" smtClean="0"/>
              <a:t>austerity, budget cuts </a:t>
            </a:r>
          </a:p>
          <a:p>
            <a:r>
              <a:rPr lang="en-GB" dirty="0" smtClean="0"/>
              <a:t>Restrictive </a:t>
            </a:r>
            <a:r>
              <a:rPr lang="en-GB" dirty="0"/>
              <a:t>license terms limit </a:t>
            </a:r>
            <a:r>
              <a:rPr lang="en-GB" dirty="0" smtClean="0"/>
              <a:t>use of acquired resources </a:t>
            </a:r>
          </a:p>
          <a:p>
            <a:r>
              <a:rPr lang="en-GB" dirty="0" smtClean="0"/>
              <a:t>Restricted </a:t>
            </a:r>
            <a:r>
              <a:rPr lang="en-GB" dirty="0"/>
              <a:t>o</a:t>
            </a:r>
            <a:r>
              <a:rPr lang="en-GB" dirty="0" smtClean="0"/>
              <a:t>pen access in licenses, e.g. embargos</a:t>
            </a:r>
          </a:p>
          <a:p>
            <a:r>
              <a:rPr lang="en-GB" dirty="0" smtClean="0"/>
              <a:t>Inadequate legislative frameworks, e.g. no sharing across borders</a:t>
            </a:r>
          </a:p>
        </p:txBody>
      </p:sp>
    </p:spTree>
    <p:extLst>
      <p:ext uri="{BB962C8B-B14F-4D97-AF65-F5344CB8AC3E}">
        <p14:creationId xmlns:p14="http://schemas.microsoft.com/office/powerpoint/2010/main" val="1579230297"/>
      </p:ext>
    </p:extLst>
  </p:cSld>
  <p:clrMapOvr>
    <a:masterClrMapping/>
  </p:clrMapOvr>
</p:sld>
</file>

<file path=ppt/theme/theme1.xml><?xml version="1.0" encoding="utf-8"?>
<a:theme xmlns:a="http://schemas.openxmlformats.org/drawingml/2006/main" name="UiB_english_blue">
  <a:themeElements>
    <a:clrScheme name="UiB fargepalett">
      <a:dk1>
        <a:sysClr val="windowText" lastClr="000000"/>
      </a:dk1>
      <a:lt1>
        <a:srgbClr val="FFFFFF"/>
      </a:lt1>
      <a:dk2>
        <a:srgbClr val="716657"/>
      </a:dk2>
      <a:lt2>
        <a:srgbClr val="F5F5F5"/>
      </a:lt2>
      <a:accent1>
        <a:srgbClr val="DB3F3D"/>
      </a:accent1>
      <a:accent2>
        <a:srgbClr val="4EA0B7"/>
      </a:accent2>
      <a:accent3>
        <a:srgbClr val="789A5B"/>
      </a:accent3>
      <a:accent4>
        <a:srgbClr val="CDAB3F"/>
      </a:accent4>
      <a:accent5>
        <a:srgbClr val="705686"/>
      </a:accent5>
      <a:accent6>
        <a:srgbClr val="847268"/>
      </a:accent6>
      <a:hlink>
        <a:srgbClr val="4EA0B7"/>
      </a:hlink>
      <a:folHlink>
        <a:srgbClr val="004C70"/>
      </a:folHlink>
    </a:clrScheme>
    <a:fontScheme name="2015-NyMal-master">
      <a:majorFont>
        <a:latin typeface="Myriad Pro"/>
        <a:ea typeface=""/>
        <a:cs typeface=""/>
      </a:majorFont>
      <a:minorFont>
        <a:latin typeface="Myriad Pr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UiB_norsk_rød-gen.potx</Template>
  <TotalTime>4408</TotalTime>
  <Words>1600</Words>
  <Application>Microsoft Macintosh PowerPoint</Application>
  <PresentationFormat>Skjermfremvisning (4:3)</PresentationFormat>
  <Paragraphs>207</Paragraphs>
  <Slides>21</Slides>
  <Notes>17</Notes>
  <HiddenSlides>0</HiddenSlides>
  <MMClips>0</MMClips>
  <ScaleCrop>false</ScaleCrop>
  <HeadingPairs>
    <vt:vector size="4" baseType="variant">
      <vt:variant>
        <vt:lpstr>Tema</vt:lpstr>
      </vt:variant>
      <vt:variant>
        <vt:i4>1</vt:i4>
      </vt:variant>
      <vt:variant>
        <vt:lpstr>Lysbildetitler</vt:lpstr>
      </vt:variant>
      <vt:variant>
        <vt:i4>21</vt:i4>
      </vt:variant>
    </vt:vector>
  </HeadingPairs>
  <TitlesOfParts>
    <vt:vector size="22" baseType="lpstr">
      <vt:lpstr>UiB_english_blue</vt:lpstr>
      <vt:lpstr>PowerPoint-presentasjon</vt:lpstr>
      <vt:lpstr>Outline</vt:lpstr>
      <vt:lpstr>Open government</vt:lpstr>
      <vt:lpstr>PowerPoint-presentasjon</vt:lpstr>
      <vt:lpstr>Open government content</vt:lpstr>
      <vt:lpstr>   Media and information literacy and access</vt:lpstr>
      <vt:lpstr>MIL</vt:lpstr>
      <vt:lpstr>MIL at the workplace</vt:lpstr>
      <vt:lpstr>Barriers to access</vt:lpstr>
      <vt:lpstr>Unsustainable access to published scholarship</vt:lpstr>
      <vt:lpstr>PowerPoint-presentasjon</vt:lpstr>
      <vt:lpstr>Sustainable access to information</vt:lpstr>
      <vt:lpstr>The contribution of academic libraries</vt:lpstr>
      <vt:lpstr>PowerPoint-presentasjon</vt:lpstr>
      <vt:lpstr>PowerPoint-presentasjon</vt:lpstr>
      <vt:lpstr>PowerPoint-presentasjon</vt:lpstr>
      <vt:lpstr>Speeding up the transition to OA?</vt:lpstr>
      <vt:lpstr>  The contribution of IFLA</vt:lpstr>
      <vt:lpstr>PowerPoint-presentasjon</vt:lpstr>
      <vt:lpstr>Libraries and open government</vt:lpstr>
      <vt:lpstr>PowerPoint-presentasjon</vt:lpstr>
    </vt:vector>
  </TitlesOfParts>
  <Company>UiB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Helge Grønhaug</dc:creator>
  <cp:lastModifiedBy>Maria-Carme Torras Calvo</cp:lastModifiedBy>
  <cp:revision>620</cp:revision>
  <dcterms:created xsi:type="dcterms:W3CDTF">2015-10-30T09:38:42Z</dcterms:created>
  <dcterms:modified xsi:type="dcterms:W3CDTF">2016-06-08T05:23:07Z</dcterms:modified>
</cp:coreProperties>
</file>