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84" r:id="rId2"/>
    <p:sldId id="256" r:id="rId3"/>
    <p:sldId id="292" r:id="rId4"/>
    <p:sldId id="291" r:id="rId5"/>
    <p:sldId id="275" r:id="rId6"/>
    <p:sldId id="266" r:id="rId7"/>
    <p:sldId id="279" r:id="rId8"/>
    <p:sldId id="267" r:id="rId9"/>
    <p:sldId id="268" r:id="rId10"/>
    <p:sldId id="285" r:id="rId11"/>
    <p:sldId id="269" r:id="rId12"/>
    <p:sldId id="280" r:id="rId13"/>
    <p:sldId id="270" r:id="rId14"/>
    <p:sldId id="258" r:id="rId15"/>
    <p:sldId id="259" r:id="rId16"/>
    <p:sldId id="260" r:id="rId17"/>
    <p:sldId id="261" r:id="rId18"/>
    <p:sldId id="272" r:id="rId19"/>
    <p:sldId id="262" r:id="rId20"/>
    <p:sldId id="264" r:id="rId21"/>
    <p:sldId id="265" r:id="rId22"/>
    <p:sldId id="274" r:id="rId23"/>
    <p:sldId id="273" r:id="rId24"/>
    <p:sldId id="282" r:id="rId25"/>
    <p:sldId id="283" r:id="rId26"/>
    <p:sldId id="263" r:id="rId27"/>
    <p:sldId id="289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D11FC9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IGIT\My%20Documents\&#3591;&#3634;&#3609;%20&#3629;.&#3605;&#3657;&#3629;&#3618;\&#3610;&#3607;&#3588;&#3623;&#3634;&#3617;&#3626;&#3656;&#3591;&#3605;&#3656;&#3634;&#3591;&#3611;&#3619;&#3632;&#3648;&#3607;&#3624;\Table%201-5(1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IGIT\My%20Documents\&#3591;&#3634;&#3609;%20&#3629;.&#3605;&#3657;&#3629;&#3618;\&#3610;&#3607;&#3588;&#3623;&#3634;&#3617;&#3626;&#3656;&#3591;&#3605;&#3656;&#3634;&#3591;&#3611;&#3619;&#3632;&#3648;&#3607;&#3624;\Table%201-5(1)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IGIT\My%20Documents\&#3591;&#3634;&#3609;%20&#3629;.&#3605;&#3657;&#3629;&#3618;\&#3610;&#3607;&#3588;&#3623;&#3634;&#3617;&#3626;&#3656;&#3591;&#3605;&#3656;&#3634;&#3591;&#3611;&#3619;&#3632;&#3648;&#3607;&#3624;\Table%201-5(1)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IGIT\My%20Documents\&#3591;&#3634;&#3609;%20&#3629;.&#3605;&#3657;&#3629;&#3618;\&#3610;&#3607;&#3588;&#3623;&#3634;&#3617;&#3626;&#3656;&#3591;&#3605;&#3656;&#3634;&#3591;&#3611;&#3619;&#3632;&#3648;&#3607;&#3624;\Table%201-5(1)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IGIT\My%20Documents\&#3591;&#3634;&#3609;%20&#3629;.&#3605;&#3657;&#3629;&#3618;\&#3610;&#3607;&#3588;&#3623;&#3634;&#3617;&#3626;&#3656;&#3591;&#3605;&#3656;&#3634;&#3591;&#3611;&#3619;&#3632;&#3648;&#3607;&#3624;\Table%206-8(1)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14161539693115124"/>
          <c:y val="3.3562166285278409E-2"/>
          <c:w val="0.83452053674256987"/>
          <c:h val="0.83657122951164287"/>
        </c:manualLayout>
      </c:layout>
      <c:bar3DChart>
        <c:barDir val="bar"/>
        <c:grouping val="clustered"/>
        <c:ser>
          <c:idx val="0"/>
          <c:order val="0"/>
          <c:tx>
            <c:strRef>
              <c:f>Sheet4!$B$26</c:f>
              <c:strCache>
                <c:ptCount val="1"/>
                <c:pt idx="0">
                  <c:v>Percentage of Households with Internet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Sheet4!$A$27:$A$42</c:f>
              <c:strCache>
                <c:ptCount val="16"/>
                <c:pt idx="0">
                  <c:v>BRUNEI</c:v>
                </c:pt>
                <c:pt idx="1">
                  <c:v>CAMBODIA</c:v>
                </c:pt>
                <c:pt idx="2">
                  <c:v>INDONESIA</c:v>
                </c:pt>
                <c:pt idx="3">
                  <c:v>LAO P.D.R.</c:v>
                </c:pt>
                <c:pt idx="4">
                  <c:v>MALAYSIA</c:v>
                </c:pt>
                <c:pt idx="5">
                  <c:v>MYANMAR</c:v>
                </c:pt>
                <c:pt idx="6">
                  <c:v>PHILIPPINES</c:v>
                </c:pt>
                <c:pt idx="7">
                  <c:v>SINGAPORE</c:v>
                </c:pt>
                <c:pt idx="8">
                  <c:v>THAILAND</c:v>
                </c:pt>
                <c:pt idx="9">
                  <c:v>VIETNAM</c:v>
                </c:pt>
                <c:pt idx="10">
                  <c:v>AUSTRALIA</c:v>
                </c:pt>
                <c:pt idx="11">
                  <c:v>CHINA</c:v>
                </c:pt>
                <c:pt idx="12">
                  <c:v>INDIA</c:v>
                </c:pt>
                <c:pt idx="13">
                  <c:v>JAPAN</c:v>
                </c:pt>
                <c:pt idx="14">
                  <c:v>KOREA REP.</c:v>
                </c:pt>
                <c:pt idx="15">
                  <c:v>NEW ZEALAND</c:v>
                </c:pt>
              </c:strCache>
            </c:strRef>
          </c:cat>
          <c:val>
            <c:numRef>
              <c:f>Sheet4!$B$27:$B$42</c:f>
              <c:numCache>
                <c:formatCode>General</c:formatCode>
                <c:ptCount val="16"/>
                <c:pt idx="0">
                  <c:v>53</c:v>
                </c:pt>
                <c:pt idx="1">
                  <c:v>1.3</c:v>
                </c:pt>
                <c:pt idx="2">
                  <c:v>10.9</c:v>
                </c:pt>
                <c:pt idx="3">
                  <c:v>7</c:v>
                </c:pt>
                <c:pt idx="4" formatCode="0.0">
                  <c:v>56.3</c:v>
                </c:pt>
                <c:pt idx="5" formatCode="0.0">
                  <c:v>0.30000000000000032</c:v>
                </c:pt>
                <c:pt idx="6">
                  <c:v>25</c:v>
                </c:pt>
                <c:pt idx="7" formatCode="0.0">
                  <c:v>71</c:v>
                </c:pt>
                <c:pt idx="8">
                  <c:v>22.4</c:v>
                </c:pt>
                <c:pt idx="9">
                  <c:v>30.7</c:v>
                </c:pt>
                <c:pt idx="10">
                  <c:v>76</c:v>
                </c:pt>
                <c:pt idx="11">
                  <c:v>34.300000000000004</c:v>
                </c:pt>
                <c:pt idx="12" formatCode="0.0">
                  <c:v>7.5</c:v>
                </c:pt>
                <c:pt idx="13">
                  <c:v>78.2</c:v>
                </c:pt>
                <c:pt idx="14">
                  <c:v>83.7</c:v>
                </c:pt>
                <c:pt idx="15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Sheet4!$C$26</c:f>
              <c:strCache>
                <c:ptCount val="1"/>
                <c:pt idx="0">
                  <c:v>Percentage of Individuals Using Internet</c:v>
                </c:pt>
              </c:strCache>
            </c:strRef>
          </c:tx>
          <c:spPr>
            <a:solidFill>
              <a:srgbClr val="FF66FF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th-TH"/>
              </a:p>
            </c:txPr>
            <c:showVal val="1"/>
          </c:dLbls>
          <c:cat>
            <c:strRef>
              <c:f>Sheet4!$A$27:$A$42</c:f>
              <c:strCache>
                <c:ptCount val="16"/>
                <c:pt idx="0">
                  <c:v>BRUNEI</c:v>
                </c:pt>
                <c:pt idx="1">
                  <c:v>CAMBODIA</c:v>
                </c:pt>
                <c:pt idx="2">
                  <c:v>INDONESIA</c:v>
                </c:pt>
                <c:pt idx="3">
                  <c:v>LAO P.D.R.</c:v>
                </c:pt>
                <c:pt idx="4">
                  <c:v>MALAYSIA</c:v>
                </c:pt>
                <c:pt idx="5">
                  <c:v>MYANMAR</c:v>
                </c:pt>
                <c:pt idx="6">
                  <c:v>PHILIPPINES</c:v>
                </c:pt>
                <c:pt idx="7">
                  <c:v>SINGAPORE</c:v>
                </c:pt>
                <c:pt idx="8">
                  <c:v>THAILAND</c:v>
                </c:pt>
                <c:pt idx="9">
                  <c:v>VIETNAM</c:v>
                </c:pt>
                <c:pt idx="10">
                  <c:v>AUSTRALIA</c:v>
                </c:pt>
                <c:pt idx="11">
                  <c:v>CHINA</c:v>
                </c:pt>
                <c:pt idx="12">
                  <c:v>INDIA</c:v>
                </c:pt>
                <c:pt idx="13">
                  <c:v>JAPAN</c:v>
                </c:pt>
                <c:pt idx="14">
                  <c:v>KOREA REP.</c:v>
                </c:pt>
                <c:pt idx="15">
                  <c:v>NEW ZEALAND</c:v>
                </c:pt>
              </c:strCache>
            </c:strRef>
          </c:cat>
          <c:val>
            <c:numRef>
              <c:f>Sheet4!$C$27:$C$42</c:f>
              <c:numCache>
                <c:formatCode>General</c:formatCode>
                <c:ptCount val="16"/>
                <c:pt idx="0">
                  <c:v>71.3</c:v>
                </c:pt>
                <c:pt idx="1">
                  <c:v>0.4</c:v>
                </c:pt>
                <c:pt idx="2">
                  <c:v>3.9</c:v>
                </c:pt>
                <c:pt idx="3">
                  <c:v>3.4</c:v>
                </c:pt>
                <c:pt idx="4">
                  <c:v>25.1</c:v>
                </c:pt>
                <c:pt idx="5">
                  <c:v>2.6</c:v>
                </c:pt>
                <c:pt idx="6">
                  <c:v>10.1</c:v>
                </c:pt>
                <c:pt idx="7">
                  <c:v>82</c:v>
                </c:pt>
                <c:pt idx="8">
                  <c:v>11.4</c:v>
                </c:pt>
                <c:pt idx="9">
                  <c:v>8.1</c:v>
                </c:pt>
                <c:pt idx="10">
                  <c:v>72.900000000000006</c:v>
                </c:pt>
                <c:pt idx="11">
                  <c:v>23.7</c:v>
                </c:pt>
                <c:pt idx="12">
                  <c:v>4.2</c:v>
                </c:pt>
                <c:pt idx="13">
                  <c:v>85.4</c:v>
                </c:pt>
                <c:pt idx="14">
                  <c:v>96.8</c:v>
                </c:pt>
                <c:pt idx="15">
                  <c:v>79</c:v>
                </c:pt>
              </c:numCache>
            </c:numRef>
          </c:val>
        </c:ser>
        <c:dLbls>
          <c:showVal val="1"/>
        </c:dLbls>
        <c:gapWidth val="75"/>
        <c:shape val="cylinder"/>
        <c:axId val="77100928"/>
        <c:axId val="77102464"/>
        <c:axId val="0"/>
      </c:bar3DChart>
      <c:catAx>
        <c:axId val="7710092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100" b="1"/>
            </a:pPr>
            <a:endParaRPr lang="th-TH"/>
          </a:p>
        </c:txPr>
        <c:crossAx val="77102464"/>
        <c:crosses val="autoZero"/>
        <c:auto val="1"/>
        <c:lblAlgn val="ctr"/>
        <c:lblOffset val="100"/>
      </c:catAx>
      <c:valAx>
        <c:axId val="77102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50" b="1"/>
            </a:pPr>
            <a:endParaRPr lang="th-TH"/>
          </a:p>
        </c:txPr>
        <c:crossAx val="77100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th-TH"/>
        </a:p>
      </c:txPr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computer users</c:v>
                </c:pt>
              </c:strCache>
            </c:strRef>
          </c:tx>
          <c:dPt>
            <c:idx val="1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spPr>
              <a:solidFill>
                <a:srgbClr val="003366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D11FC9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th-TH"/>
              </a:p>
            </c:txPr>
            <c:showVal val="1"/>
          </c:dLbls>
          <c:cat>
            <c:strRef>
              <c:f>Sheet1!$A$3:$A$12</c:f>
              <c:strCache>
                <c:ptCount val="10"/>
                <c:pt idx="0">
                  <c:v>6-10 years</c:v>
                </c:pt>
                <c:pt idx="1">
                  <c:v>11-14 years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40-49</c:v>
                </c:pt>
                <c:pt idx="8">
                  <c:v>50-59</c:v>
                </c:pt>
                <c:pt idx="9">
                  <c:v>60 years and over</c:v>
                </c:pt>
              </c:strCache>
            </c:strRef>
          </c:cat>
          <c:val>
            <c:numRef>
              <c:f>Sheet1!$B$3:$B$12</c:f>
              <c:numCache>
                <c:formatCode>#,##0</c:formatCode>
                <c:ptCount val="10"/>
                <c:pt idx="0">
                  <c:v>2922709</c:v>
                </c:pt>
                <c:pt idx="1">
                  <c:v>3501312</c:v>
                </c:pt>
                <c:pt idx="2">
                  <c:v>3887988</c:v>
                </c:pt>
                <c:pt idx="3">
                  <c:v>2270724</c:v>
                </c:pt>
                <c:pt idx="4">
                  <c:v>1970207</c:v>
                </c:pt>
                <c:pt idx="5">
                  <c:v>1791704</c:v>
                </c:pt>
                <c:pt idx="6">
                  <c:v>1394684</c:v>
                </c:pt>
                <c:pt idx="7">
                  <c:v>2051371</c:v>
                </c:pt>
                <c:pt idx="8">
                  <c:v>1112726</c:v>
                </c:pt>
                <c:pt idx="9">
                  <c:v>264423</c:v>
                </c:pt>
              </c:numCache>
            </c:numRef>
          </c:val>
        </c:ser>
        <c:dLbls>
          <c:showVal val="1"/>
        </c:dLbls>
        <c:overlap val="-25"/>
        <c:axId val="77069696"/>
        <c:axId val="77407360"/>
      </c:barChart>
      <c:catAx>
        <c:axId val="770696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b="1"/>
            </a:pPr>
            <a:endParaRPr lang="th-TH"/>
          </a:p>
        </c:txPr>
        <c:crossAx val="77407360"/>
        <c:crosses val="autoZero"/>
        <c:auto val="1"/>
        <c:lblAlgn val="ctr"/>
        <c:lblOffset val="100"/>
      </c:catAx>
      <c:valAx>
        <c:axId val="77407360"/>
        <c:scaling>
          <c:orientation val="minMax"/>
        </c:scaling>
        <c:delete val="1"/>
        <c:axPos val="b"/>
        <c:numFmt formatCode="#,##0" sourceLinked="1"/>
        <c:tickLblPos val="none"/>
        <c:crossAx val="77069696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48176377953029"/>
          <c:y val="0.16267489711934158"/>
          <c:w val="0.5675182362204757"/>
          <c:h val="0.79205761316872736"/>
        </c:manualLayout>
      </c:layout>
      <c:barChart>
        <c:barDir val="bar"/>
        <c:grouping val="clustered"/>
        <c:ser>
          <c:idx val="0"/>
          <c:order val="0"/>
          <c:tx>
            <c:strRef>
              <c:f>Sheet1!$B$16</c:f>
              <c:strCache>
                <c:ptCount val="1"/>
                <c:pt idx="0">
                  <c:v>Number of computer users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D11FC9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C00000"/>
              </a:solidFill>
            </c:spPr>
          </c:dPt>
          <c:dPt>
            <c:idx val="5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7"/>
            <c:spPr>
              <a:solidFill>
                <a:schemeClr val="accent3">
                  <a:lumMod val="50000"/>
                </a:schemeClr>
              </a:solidFill>
            </c:spPr>
          </c:dPt>
          <c:cat>
            <c:strRef>
              <c:f>Sheet1!$A$17:$A$25</c:f>
              <c:strCache>
                <c:ptCount val="9"/>
                <c:pt idx="0">
                  <c:v>Home</c:v>
                </c:pt>
                <c:pt idx="1">
                  <c:v>Office</c:v>
                </c:pt>
                <c:pt idx="2">
                  <c:v>Institution</c:v>
                </c:pt>
                <c:pt idx="3">
                  <c:v>Internet café</c:v>
                </c:pt>
                <c:pt idx="4">
                  <c:v>Telecenter</c:v>
                </c:pt>
                <c:pt idx="5">
                  <c:v>Friend's house</c:v>
                </c:pt>
                <c:pt idx="6">
                  <c:v>Learning ICT community center</c:v>
                </c:pt>
                <c:pt idx="7">
                  <c:v>Other location via Notebook, Tablet and PDA</c:v>
                </c:pt>
                <c:pt idx="8">
                  <c:v>Others/Unknown</c:v>
                </c:pt>
              </c:strCache>
            </c:strRef>
          </c:cat>
          <c:val>
            <c:numRef>
              <c:f>Sheet1!$B$17:$B$25</c:f>
              <c:numCache>
                <c:formatCode>#,##0</c:formatCode>
                <c:ptCount val="9"/>
                <c:pt idx="0">
                  <c:v>12677645</c:v>
                </c:pt>
                <c:pt idx="1">
                  <c:v>5689862</c:v>
                </c:pt>
                <c:pt idx="2">
                  <c:v>10424170</c:v>
                </c:pt>
                <c:pt idx="3">
                  <c:v>2468600</c:v>
                </c:pt>
                <c:pt idx="4">
                  <c:v>652465</c:v>
                </c:pt>
                <c:pt idx="5">
                  <c:v>449636</c:v>
                </c:pt>
                <c:pt idx="6">
                  <c:v>170311</c:v>
                </c:pt>
                <c:pt idx="7">
                  <c:v>173674</c:v>
                </c:pt>
                <c:pt idx="8">
                  <c:v>65670</c:v>
                </c:pt>
              </c:numCache>
            </c:numRef>
          </c:val>
        </c:ser>
        <c:dLbls>
          <c:showVal val="1"/>
        </c:dLbls>
        <c:overlap val="-25"/>
        <c:axId val="77462912"/>
        <c:axId val="77939840"/>
      </c:barChart>
      <c:catAx>
        <c:axId val="77462912"/>
        <c:scaling>
          <c:orientation val="minMax"/>
        </c:scaling>
        <c:axPos val="l"/>
        <c:majorTickMark val="none"/>
        <c:tickLblPos val="nextTo"/>
        <c:crossAx val="77939840"/>
        <c:crosses val="autoZero"/>
        <c:auto val="1"/>
        <c:lblAlgn val="ctr"/>
        <c:lblOffset val="100"/>
      </c:catAx>
      <c:valAx>
        <c:axId val="77939840"/>
        <c:scaling>
          <c:orientation val="minMax"/>
        </c:scaling>
        <c:delete val="1"/>
        <c:axPos val="b"/>
        <c:numFmt formatCode="#,##0" sourceLinked="1"/>
        <c:tickLblPos val="none"/>
        <c:crossAx val="77462912"/>
        <c:crosses val="autoZero"/>
        <c:crossBetween val="between"/>
      </c:valAx>
    </c:plotArea>
    <c:plotVisOnly val="1"/>
  </c:chart>
  <c:txPr>
    <a:bodyPr/>
    <a:lstStyle/>
    <a:p>
      <a:pPr>
        <a:defRPr sz="2000" b="1"/>
      </a:pPr>
      <a:endParaRPr lang="th-TH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3"/>
            <c:explosion val="17"/>
          </c:dPt>
          <c:dLbls>
            <c:dLbl>
              <c:idx val="0"/>
              <c:layout>
                <c:manualLayout>
                  <c:x val="6.769406167979003E-2"/>
                  <c:y val="2.9929577464788741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6.4720034995626125E-4"/>
                  <c:y val="-2.149033307456297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440113735783055E-2"/>
                  <c:y val="1.7021921555580202E-2"/>
                </c:manualLayout>
              </c:layout>
              <c:spPr/>
              <c:txPr>
                <a:bodyPr/>
                <a:lstStyle/>
                <a:p>
                  <a:pPr>
                    <a:defRPr sz="1800" b="1"/>
                  </a:pPr>
                  <a:endParaRPr lang="th-TH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-0.14210225284339525"/>
                  <c:y val="-3.9906103286385111E-4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3.0461012685914501E-2"/>
                  <c:y val="-4.8773982477542423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7.7230697725284334E-2"/>
                  <c:y val="2.934272300469482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th-TH"/>
              </a:p>
            </c:txPr>
            <c:showCatName val="1"/>
            <c:showPercent val="1"/>
            <c:showLeaderLines val="1"/>
          </c:dLbls>
          <c:cat>
            <c:strRef>
              <c:f>Sheet1!$A$31:$A$36</c:f>
              <c:strCache>
                <c:ptCount val="6"/>
                <c:pt idx="0">
                  <c:v>Work</c:v>
                </c:pt>
                <c:pt idx="1">
                  <c:v>Study</c:v>
                </c:pt>
                <c:pt idx="2">
                  <c:v>Reading/Learning (e-book)</c:v>
                </c:pt>
                <c:pt idx="3">
                  <c:v>Play game</c:v>
                </c:pt>
                <c:pt idx="4">
                  <c:v>Entertainment</c:v>
                </c:pt>
                <c:pt idx="5">
                  <c:v>Surfing Internet</c:v>
                </c:pt>
              </c:strCache>
            </c:strRef>
          </c:cat>
          <c:val>
            <c:numRef>
              <c:f>Sheet1!$B$31:$B$36</c:f>
              <c:numCache>
                <c:formatCode>#,##0</c:formatCode>
                <c:ptCount val="6"/>
                <c:pt idx="0">
                  <c:v>7173369</c:v>
                </c:pt>
                <c:pt idx="1">
                  <c:v>10887443</c:v>
                </c:pt>
                <c:pt idx="2">
                  <c:v>6913594</c:v>
                </c:pt>
                <c:pt idx="3">
                  <c:v>12608492</c:v>
                </c:pt>
                <c:pt idx="4">
                  <c:v>13060700</c:v>
                </c:pt>
                <c:pt idx="5">
                  <c:v>12151268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 dirty="0"/>
              <a:t>Number</a:t>
            </a:r>
            <a:r>
              <a:rPr lang="en-US" sz="1800" baseline="0" dirty="0"/>
              <a:t> of computer users by age group and </a:t>
            </a:r>
            <a:r>
              <a:rPr lang="en-US" sz="1800" baseline="0" dirty="0" smtClean="0"/>
              <a:t>activity</a:t>
            </a:r>
            <a:endParaRPr lang="en-US" sz="1800" dirty="0"/>
          </a:p>
        </c:rich>
      </c:tx>
      <c:layout>
        <c:manualLayout>
          <c:xMode val="edge"/>
          <c:yMode val="edge"/>
          <c:x val="0.18276738845144513"/>
          <c:y val="7.7777777777777779E-2"/>
        </c:manualLayout>
      </c:layout>
    </c:title>
    <c:plotArea>
      <c:layout>
        <c:manualLayout>
          <c:layoutTarget val="inner"/>
          <c:xMode val="edge"/>
          <c:yMode val="edge"/>
          <c:x val="0.19036351706036742"/>
          <c:y val="0.2457524059492564"/>
          <c:w val="0.56633223972003288"/>
          <c:h val="0.47085928842228081"/>
        </c:manualLayout>
      </c:layout>
      <c:barChart>
        <c:barDir val="col"/>
        <c:grouping val="clustered"/>
        <c:ser>
          <c:idx val="0"/>
          <c:order val="0"/>
          <c:tx>
            <c:strRef>
              <c:f>Sheet1!$B$64:$B$65</c:f>
              <c:strCache>
                <c:ptCount val="1"/>
                <c:pt idx="0">
                  <c:v>Age group 6-24 years</c:v>
                </c:pt>
              </c:strCache>
            </c:strRef>
          </c:tx>
          <c:cat>
            <c:strRef>
              <c:f>Sheet1!$A$66:$A$71</c:f>
              <c:strCache>
                <c:ptCount val="6"/>
                <c:pt idx="0">
                  <c:v>Work</c:v>
                </c:pt>
                <c:pt idx="1">
                  <c:v>Study</c:v>
                </c:pt>
                <c:pt idx="2">
                  <c:v>Knowledge</c:v>
                </c:pt>
                <c:pt idx="3">
                  <c:v>Game</c:v>
                </c:pt>
                <c:pt idx="4">
                  <c:v>Entertainment</c:v>
                </c:pt>
                <c:pt idx="5">
                  <c:v>Surfing Internet</c:v>
                </c:pt>
              </c:strCache>
            </c:strRef>
          </c:cat>
          <c:val>
            <c:numRef>
              <c:f>Sheet1!$B$66:$B$71</c:f>
              <c:numCache>
                <c:formatCode>#,##0</c:formatCode>
                <c:ptCount val="6"/>
                <c:pt idx="0">
                  <c:v>1258257</c:v>
                </c:pt>
                <c:pt idx="1">
                  <c:v>10381354</c:v>
                </c:pt>
                <c:pt idx="2">
                  <c:v>3684506</c:v>
                </c:pt>
                <c:pt idx="3">
                  <c:v>8385013</c:v>
                </c:pt>
                <c:pt idx="4">
                  <c:v>7110961</c:v>
                </c:pt>
                <c:pt idx="5">
                  <c:v>6590000</c:v>
                </c:pt>
              </c:numCache>
            </c:numRef>
          </c:val>
        </c:ser>
        <c:ser>
          <c:idx val="1"/>
          <c:order val="1"/>
          <c:tx>
            <c:strRef>
              <c:f>Sheet1!$C$64:$C$65</c:f>
              <c:strCache>
                <c:ptCount val="1"/>
                <c:pt idx="0">
                  <c:v>Age group 25 years and over</c:v>
                </c:pt>
              </c:strCache>
            </c:strRef>
          </c:tx>
          <c:cat>
            <c:strRef>
              <c:f>Sheet1!$A$66:$A$71</c:f>
              <c:strCache>
                <c:ptCount val="6"/>
                <c:pt idx="0">
                  <c:v>Work</c:v>
                </c:pt>
                <c:pt idx="1">
                  <c:v>Study</c:v>
                </c:pt>
                <c:pt idx="2">
                  <c:v>Knowledge</c:v>
                </c:pt>
                <c:pt idx="3">
                  <c:v>Game</c:v>
                </c:pt>
                <c:pt idx="4">
                  <c:v>Entertainment</c:v>
                </c:pt>
                <c:pt idx="5">
                  <c:v>Surfing Internet</c:v>
                </c:pt>
              </c:strCache>
            </c:strRef>
          </c:cat>
          <c:val>
            <c:numRef>
              <c:f>Sheet1!$C$66:$C$71</c:f>
              <c:numCache>
                <c:formatCode>#,##0</c:formatCode>
                <c:ptCount val="6"/>
                <c:pt idx="0">
                  <c:v>5915112</c:v>
                </c:pt>
                <c:pt idx="1">
                  <c:v>506088</c:v>
                </c:pt>
                <c:pt idx="2">
                  <c:v>3229088</c:v>
                </c:pt>
                <c:pt idx="3">
                  <c:v>4223480</c:v>
                </c:pt>
                <c:pt idx="4">
                  <c:v>5949738</c:v>
                </c:pt>
                <c:pt idx="5">
                  <c:v>5561268</c:v>
                </c:pt>
              </c:numCache>
            </c:numRef>
          </c:val>
        </c:ser>
        <c:axId val="78034816"/>
        <c:axId val="78045184"/>
      </c:barChart>
      <c:catAx>
        <c:axId val="78034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FF66FF"/>
                    </a:solidFill>
                  </a:defRPr>
                </a:pPr>
                <a:r>
                  <a:rPr lang="en-US" sz="1600" dirty="0">
                    <a:solidFill>
                      <a:srgbClr val="FF66FF"/>
                    </a:solidFill>
                  </a:rPr>
                  <a:t>Activity</a:t>
                </a:r>
              </a:p>
            </c:rich>
          </c:tx>
          <c:layout>
            <c:manualLayout>
              <c:xMode val="edge"/>
              <c:yMode val="edge"/>
              <c:x val="0.35834558180227527"/>
              <c:y val="0.88866433362496355"/>
            </c:manualLayout>
          </c:layout>
        </c:title>
        <c:maj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78045184"/>
        <c:crosses val="autoZero"/>
        <c:auto val="1"/>
        <c:lblAlgn val="ctr"/>
        <c:lblOffset val="100"/>
      </c:catAx>
      <c:valAx>
        <c:axId val="780451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rgbClr val="FF66FF"/>
                    </a:solidFill>
                  </a:defRPr>
                </a:pPr>
                <a:r>
                  <a:rPr lang="en-US" sz="1600" dirty="0">
                    <a:solidFill>
                      <a:srgbClr val="FF66FF"/>
                    </a:solidFill>
                  </a:rPr>
                  <a:t>Number of computer users </a:t>
                </a:r>
              </a:p>
            </c:rich>
          </c:tx>
          <c:layout>
            <c:manualLayout>
              <c:xMode val="edge"/>
              <c:yMode val="edge"/>
              <c:x val="2.083333333333336E-2"/>
              <c:y val="0.31702580927384161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78034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69575678040379"/>
          <c:y val="0.83297069116360523"/>
          <c:w val="0.24191535433070943"/>
          <c:h val="0.14505395158938494"/>
        </c:manualLayout>
      </c:layout>
      <c:txPr>
        <a:bodyPr/>
        <a:lstStyle/>
        <a:p>
          <a:pPr>
            <a:defRPr sz="1600" b="1"/>
          </a:pPr>
          <a:endParaRPr lang="th-TH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Number of Internet users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th-TH"/>
              </a:p>
            </c:txPr>
            <c:showVal val="1"/>
          </c:dLbls>
          <c:cat>
            <c:strRef>
              <c:f>Sheet1!$A$3:$A$10</c:f>
              <c:strCache>
                <c:ptCount val="8"/>
                <c:pt idx="0">
                  <c:v>08.00 - 11.59 a.m.</c:v>
                </c:pt>
                <c:pt idx="1">
                  <c:v>12.00 - 15.59 p.m.</c:v>
                </c:pt>
                <c:pt idx="2">
                  <c:v>16.00 - 19.59 p.m.</c:v>
                </c:pt>
                <c:pt idx="3">
                  <c:v>20.00 - 23.59 p.m.</c:v>
                </c:pt>
                <c:pt idx="4">
                  <c:v>24.00 - 03.59 a.m.</c:v>
                </c:pt>
                <c:pt idx="5">
                  <c:v>04.00 - 07.59 a.m.</c:v>
                </c:pt>
                <c:pt idx="6">
                  <c:v>All day</c:v>
                </c:pt>
                <c:pt idx="7">
                  <c:v>Unknown</c:v>
                </c:pt>
              </c:strCache>
            </c:strRef>
          </c:cat>
          <c:val>
            <c:numRef>
              <c:f>Sheet1!$B$3:$B$10</c:f>
              <c:numCache>
                <c:formatCode>#,##0</c:formatCode>
                <c:ptCount val="8"/>
                <c:pt idx="0">
                  <c:v>7391118</c:v>
                </c:pt>
                <c:pt idx="1">
                  <c:v>9420450</c:v>
                </c:pt>
                <c:pt idx="2">
                  <c:v>6561876</c:v>
                </c:pt>
                <c:pt idx="3">
                  <c:v>3070213</c:v>
                </c:pt>
                <c:pt idx="4">
                  <c:v>103650</c:v>
                </c:pt>
                <c:pt idx="5">
                  <c:v>24651</c:v>
                </c:pt>
                <c:pt idx="6">
                  <c:v>923380</c:v>
                </c:pt>
                <c:pt idx="7" formatCode="General">
                  <c:v>290</c:v>
                </c:pt>
              </c:numCache>
            </c:numRef>
          </c:val>
        </c:ser>
        <c:dLbls>
          <c:showVal val="1"/>
        </c:dLbls>
        <c:overlap val="-25"/>
        <c:axId val="78197888"/>
        <c:axId val="78199424"/>
      </c:barChart>
      <c:catAx>
        <c:axId val="7819788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th-TH"/>
          </a:p>
        </c:txPr>
        <c:crossAx val="78199424"/>
        <c:crosses val="autoZero"/>
        <c:auto val="1"/>
        <c:lblAlgn val="ctr"/>
        <c:lblOffset val="100"/>
      </c:catAx>
      <c:valAx>
        <c:axId val="78199424"/>
        <c:scaling>
          <c:orientation val="minMax"/>
        </c:scaling>
        <c:delete val="1"/>
        <c:axPos val="b"/>
        <c:numFmt formatCode="#,##0" sourceLinked="1"/>
        <c:majorTickMark val="none"/>
        <c:tickLblPos val="none"/>
        <c:crossAx val="78197888"/>
        <c:crosses val="autoZero"/>
        <c:crossBetween val="between"/>
      </c:valAx>
    </c:plotArea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0.87368</cdr:x>
      <cdr:y>0.72311</cdr:y>
    </cdr:from>
    <cdr:to>
      <cdr:x>1</cdr:x>
      <cdr:y>0.79176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24601" y="3009900"/>
          <a:ext cx="914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/>
            <a:t>Percentage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42F7A5-761B-4FC4-92DA-BA323E56AB1F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B70229-1247-4224-B7F5-53825371B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BC6D-A9A8-460F-AA7D-C21759E793D1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EFAF-6840-4A1C-A00E-BC9BEB7CF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20877-C30A-4C51-B12A-F7E5AB1010D3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B9EF-4F6D-4025-842B-9E8B5ED1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B8B4A-3145-4201-9E95-DE4D4869E6C9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59C1-55E6-4A38-B350-559E50B9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581A-B004-478E-AD5B-293A1E0619C2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C3A86-F0DE-48D4-97B5-E39609C98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37C0B-8367-4D57-88CA-80FF7101A017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EB7A-6142-4270-82FB-276EADA49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0D76-BF51-4772-9AB0-A6AC91C241D6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49D6-399C-4E30-B18B-8BF1D228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B0CC-7262-4874-BDC8-A36F0CC72199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01C8-4A72-49AF-B8F0-BEB7E0667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F974-A376-4C23-BF1A-103D5A22F4A1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44E4-F08A-4190-BCE8-03F5E166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B088B-989E-4B7F-8ECD-177B26AF301A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C406-E6ED-4B37-BD44-9D1C6C04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5F19-FD4E-400C-9CEE-FB93303186A1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22BC-B560-4863-89E6-A152E75C0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B64E-C362-4E9C-8441-112B99195E02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572A-9EDD-43A8-AB8F-D08F7828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9000"/>
            <a:lum bright="23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7F015D-B831-4632-84C4-FD8A14E4AEB7}" type="datetimeFigureOut">
              <a:rPr lang="en-US"/>
              <a:pPr>
                <a:defRPr/>
              </a:pPr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339CBF-FBBD-407F-8BBD-3B3CA530A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http://images6.fanpop.com/image/photos/33200000/usuitakumi77-kpop-4ever-33240460-600-400.jpg" TargetMode="External"/><Relationship Id="rId3" Type="http://schemas.openxmlformats.org/officeDocument/2006/relationships/image" Target="http://i1124.photobucket.com/albums/l575/alfredpoprock/koreanmusicwave_tvdirect-18.jpg" TargetMode="External"/><Relationship Id="rId7" Type="http://schemas.openxmlformats.org/officeDocument/2006/relationships/image" Target="http://men.mthai.com/uploads/manager/ginocto/att00043.jpg" TargetMode="External"/><Relationship Id="rId12" Type="http://schemas.openxmlformats.org/officeDocument/2006/relationships/image" Target="../media/image18.jpeg"/><Relationship Id="rId17" Type="http://schemas.openxmlformats.org/officeDocument/2006/relationships/image" Target="http://4.bp.blogspot.com/_VBp48MvgsUg/R4N3i__vKmI/AAAAAAAAAI8/72DnBA4xpx8/s320/comp_program1160324835.jpg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http://hillsshoppingmall.com.my/hills/wp-content/uploads/2011/12/skin-food1.jpg" TargetMode="External"/><Relationship Id="rId5" Type="http://schemas.openxmlformats.org/officeDocument/2006/relationships/image" Target="http://2.bp.blogspot.com/_x6YgwNe_SME/SgrdRwLSuFI/AAAAAAAADKI/RpFr9J6ROQw/s400/Boys+over+Flowers.jpg" TargetMode="External"/><Relationship Id="rId15" Type="http://schemas.openxmlformats.org/officeDocument/2006/relationships/image" Target="http://hanbokclub.com/main/data/geditor/0809/2049070538_ff422a9e_72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image" Target="http://www.rankarthai.com/newkorea99/image/Etude%20Orgel%20Light%20Eyes%20Shadow%20%20%202.jpg" TargetMode="External"/><Relationship Id="rId1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https://encrypted-tbn3.gstatic.com/images?q=tbn:ANd9GcR-LGuxiucrW1ZJfLzPxXItHED1XUg3aACtNAe8nB4wTvPRUBRjKA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gadgeticworld.com/wp-content/uploads/2013/05/samsung-galaxy-note-3-metallic-body.jpg" TargetMode="External"/><Relationship Id="rId5" Type="http://schemas.openxmlformats.org/officeDocument/2006/relationships/image" Target="../media/image23.jpeg"/><Relationship Id="rId4" Type="http://schemas.openxmlformats.org/officeDocument/2006/relationships/image" Target="http://www.taradtour.com/picprogramtour/SPtour-1202271405230001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itu.int/ITU-D/ict/statistic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3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88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0292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Kasetsart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Thailand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static.cdn.thairath.co.th/media/content/2013/08/20/364674/hr1667/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36478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tatic.cdn.thairath.co.th/media/content/2013/04/19/339760/hr1667/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06691"/>
            <a:ext cx="4191000" cy="309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angkokbiznews.com/home/media/2009/01/20/images/news_img_870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448" y="3616036"/>
            <a:ext cx="4328304" cy="30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tmc.rmutt.ac.th/wp-content/uploads/2013/06/IMG_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4114801" cy="316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rc_mi" descr="http://www.oknation.net/blog/home/blog_data/348/44348/images/z1/news_ict_240253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rc_mi" descr="http://images.voicecdn.net/contents/640/330/horizontal/60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14800"/>
            <a:ext cx="7086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irc_mi" descr="http://www.dailynews.co.th/sites/default/files/imagecache/620x245/photos/166409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27447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rc_mi" descr="http://images.voicecdn.net/contents/640/330/horizontal/10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39859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Number of Internet users by time to access Internet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610600" y="51054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7924800" y="56388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7391400" y="4572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Objectives of the research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investigate the media exposure behavior of cross-cultural communication on socio-cultural transformations in ASEAN information society. </a:t>
            </a:r>
          </a:p>
          <a:p>
            <a:r>
              <a:rPr lang="en-US" dirty="0" smtClean="0"/>
              <a:t>To study some cultural changes in ASEAN countries predominated by cross-cultural communication from other countries.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smtClean="0"/>
              <a:t>Framework of the research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1905000" cy="1905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ngsanaUPC" pitchFamily="18" charset="-34"/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Demography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- Gender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- Occupation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- Income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- Graduation 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ngsanaUPC" pitchFamily="18" charset="-34"/>
              </a:rPr>
              <a:t>- Area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191000"/>
            <a:ext cx="1905000" cy="2286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Media exposure behavior</a:t>
            </a:r>
            <a:endParaRPr lang="en-US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 - 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Period of time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Frequency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Type of program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Objective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2971800"/>
            <a:ext cx="3276600" cy="2819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Transformations and Losses of original culture in ASEAN information society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Ways of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Lifestyle patterns in a family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Food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Costume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 Media usage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1371600"/>
            <a:ext cx="4800600" cy="990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Factors affected 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transformations and losses of original culture in ASEAN information society</a:t>
            </a:r>
            <a:endParaRPr lang="en-US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0" y="3200400"/>
            <a:ext cx="1143000" cy="1676400"/>
            <a:chOff x="3048000" y="3200400"/>
            <a:chExt cx="1143000" cy="16764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048000" y="3200400"/>
              <a:ext cx="11430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048000" y="4038600"/>
              <a:ext cx="11430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 rot="5400000">
            <a:off x="5715001" y="2667000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Research Method 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Qualitative and Quantitative Research--the in-depth interview research and content analysis </a:t>
            </a:r>
          </a:p>
          <a:p>
            <a:r>
              <a:rPr lang="en-US" smtClean="0"/>
              <a:t>This study was operated in Thailand. </a:t>
            </a:r>
          </a:p>
          <a:p>
            <a:r>
              <a:rPr lang="en-US" smtClean="0"/>
              <a:t>Focusing on mainstream media (free TV and cable TV) and online media (website, facebook, and social networks)</a:t>
            </a:r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Result of the research 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population, aged 15 years and over, always use the ICT at home every day.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of them will spend an hour to two hours a day on ICT.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of them will use the ICT for contacting with others.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Most of students, aged 15 to 24 years old, will use the application of Line but most of the population aged 25 years and over will use the internet.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Comparison of ICT usage ranking between students and population aged 25 years and over</a:t>
            </a:r>
            <a:endParaRPr lang="en-US" sz="28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4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Types  of ICT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Percent of Students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Percent of population aged 25 years and over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Internet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Facebook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D11FC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3200" b="1" dirty="0">
                        <a:solidFill>
                          <a:srgbClr val="D11FC9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D11FC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en-US" sz="3200" b="1" dirty="0">
                        <a:solidFill>
                          <a:srgbClr val="D11FC9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Twitter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Line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Social Network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590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3200" b="1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3200" b="1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105400" y="4191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7772400" y="24384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Factors affected on transformations and losses of original culture in ASEAN information society.</a:t>
            </a:r>
            <a:endParaRPr lang="en-US" sz="3600" dirty="0" smtClean="0"/>
          </a:p>
          <a:p>
            <a:pPr lvl="1"/>
            <a:r>
              <a:rPr lang="en-US" sz="3200" dirty="0" smtClean="0"/>
              <a:t>Policy of the broadcasting TV stations </a:t>
            </a:r>
          </a:p>
          <a:p>
            <a:pPr lvl="1"/>
            <a:r>
              <a:rPr lang="en-US" sz="3200" dirty="0" smtClean="0"/>
              <a:t>Free trade area for the information and communication technology </a:t>
            </a:r>
          </a:p>
          <a:p>
            <a:pPr lvl="1"/>
            <a:r>
              <a:rPr lang="en-US" sz="3200" dirty="0" smtClean="0"/>
              <a:t>Modernization of ICT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7000"/>
            <a:lum bright="23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0600"/>
            <a:ext cx="91440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2288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Cross-Cultural Communication on Socio-Cultural Transformations in ASEAN Information Society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2133600"/>
          </a:xfrm>
          <a:noFill/>
          <a:ln>
            <a:solidFill>
              <a:schemeClr val="bg1"/>
            </a:solidFill>
          </a:ln>
          <a:effectLst/>
        </p:spPr>
        <p:txBody>
          <a:bodyPr rtlCol="0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6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7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Communication Arts and Information Science</a:t>
            </a:r>
            <a:r>
              <a:rPr lang="en-US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5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Humanities,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Kasetsart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Thailand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logo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006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Transformations and Losses of original culture in ASEAN information society.</a:t>
            </a:r>
            <a:endParaRPr lang="en-US" sz="3600" dirty="0" smtClean="0"/>
          </a:p>
          <a:p>
            <a:pPr lvl="1"/>
            <a:r>
              <a:rPr lang="en-US" sz="3200" dirty="0" smtClean="0"/>
              <a:t>Culture of Language</a:t>
            </a:r>
          </a:p>
          <a:p>
            <a:pPr lvl="1"/>
            <a:r>
              <a:rPr lang="en-US" sz="3200" dirty="0" smtClean="0"/>
              <a:t>Culture for time-consuming</a:t>
            </a:r>
          </a:p>
          <a:p>
            <a:pPr lvl="1"/>
            <a:r>
              <a:rPr lang="en-US" sz="3200" dirty="0" smtClean="0"/>
              <a:t>Exporting some cross-cultural communications on Socio-Cultural Transformations in ASEAN Information Society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Ways of life have been changed by the ICT media usage.</a:t>
            </a:r>
            <a:endParaRPr lang="en-US" sz="3600" dirty="0" smtClean="0"/>
          </a:p>
          <a:p>
            <a:pPr lvl="1"/>
            <a:r>
              <a:rPr lang="en-US" sz="3200" dirty="0" smtClean="0"/>
              <a:t>All population will use all kinds of the ICT media increasingly.</a:t>
            </a:r>
          </a:p>
          <a:p>
            <a:pPr lvl="1"/>
            <a:r>
              <a:rPr lang="en-US" sz="3200" dirty="0" smtClean="0"/>
              <a:t>Everyone likes to open one’s privacy to public increasingly.</a:t>
            </a:r>
          </a:p>
          <a:p>
            <a:pPr lvl="1"/>
            <a:r>
              <a:rPr lang="en-US" sz="3200" dirty="0" smtClean="0"/>
              <a:t>More population in the society has a chance to participate in public interests.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Obviously, examples of cultural changes in Thailand and Laos have predominated by cross-cultural communication from South Korea effectively. </a:t>
            </a:r>
          </a:p>
          <a:p>
            <a:r>
              <a:rPr lang="en-US" b="1" dirty="0" smtClean="0"/>
              <a:t>It causes some cultural changes by passing the ICT media—online media, website, twitter, </a:t>
            </a:r>
            <a:r>
              <a:rPr lang="en-US" b="1" dirty="0" err="1" smtClean="0"/>
              <a:t>facebook</a:t>
            </a:r>
            <a:r>
              <a:rPr lang="en-US" b="1" dirty="0" smtClean="0"/>
              <a:t>, line, </a:t>
            </a:r>
            <a:r>
              <a:rPr lang="en-US" b="1" dirty="0" err="1" smtClean="0"/>
              <a:t>youtube</a:t>
            </a:r>
            <a:r>
              <a:rPr lang="en-US" b="1" dirty="0" smtClean="0"/>
              <a:t>, and Korean </a:t>
            </a:r>
            <a:r>
              <a:rPr lang="en-US" b="1" dirty="0" err="1" smtClean="0"/>
              <a:t>fanpage</a:t>
            </a:r>
            <a:r>
              <a:rPr lang="en-US" b="1" dirty="0" smtClean="0"/>
              <a:t>.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r>
              <a:rPr lang="en-US" dirty="0" smtClean="0">
                <a:solidFill>
                  <a:srgbClr val="0070C0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/>
              <a:t>Exporting main cross-cultural communications on Socio-Cultural Transformations in Thailand and Laos.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Entertainment: concerts, shows, series, songs, movies, meet and greet parties, news, etc.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Surgical operation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Tourism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Healthy products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Fashion – costumes and cosmetics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Korean study – language and culture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ICT accessories and appliances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rc_mi" descr="http://i1124.photobucket.com/albums/l575/alfredpoprock/koreanmusicwave_tvdirect-1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81000" y="457200"/>
            <a:ext cx="31956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rc_mi" descr="http://2.bp.blogspot.com/_x6YgwNe_SME/SgrdRwLSuFI/AAAAAAAADKI/RpFr9J6ROQw/s400/Boys+over+Flowers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57600" y="457200"/>
            <a:ext cx="255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rc_mi" descr="http://men.mthai.com/uploads/manager/ginocto/att00043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81000" y="4495800"/>
            <a:ext cx="35274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rc_mi" descr="http://www.rankarthai.com/newkorea99/image/Etude%20Orgel%20Light%20Eyes%20Shadow%20%20%202.jpg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4038600" y="4495800"/>
            <a:ext cx="26955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rc_mi" descr="http://hillsshoppingmall.com.my/hills/wp-content/uploads/2011/12/skin-food1.jpg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781800" y="4495800"/>
            <a:ext cx="2025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rc_mi" descr="http://images6.fanpop.com/image/photos/33200000/usuitakumi77-kpop-4ever-33240460-600-400.jpg"/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381000" y="2470692"/>
            <a:ext cx="3200400" cy="18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irc_mi" descr="http://hanbokclub.com/main/data/geditor/0809/2049070538_ff422a9e_72.jpg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6400800" y="457200"/>
            <a:ext cx="25146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irc_mi" descr="http://4.bp.blogspot.com/_VBp48MvgsUg/R4N3i__vKmI/AAAAAAAAAI8/72DnBA4xpx8/s320/comp_program1160324835.jpg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3657600" y="2438400"/>
            <a:ext cx="5192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http://www.taradtour.com/picprogramtour/SPtour-120227140523000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76800" y="533400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rc_mi" descr="http://gadgeticworld.com/wp-content/uploads/2013/05/samsung-galaxy-note-3-metallic-body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620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ttps://encrypted-tbn3.gstatic.com/images?q=tbn:ANd9GcR-LGuxiucrW1ZJfLzPxXItHED1XUg3aACtNAe8nB4wTvPRUBRjKA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4953000" y="38100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On-going process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further research is being studied in Laos, Cambodia, and other ASEAN countries to complete the perfect research. </a:t>
            </a:r>
          </a:p>
          <a:p>
            <a:r>
              <a:rPr lang="en-US" dirty="0" smtClean="0"/>
              <a:t>Finally, the result can be compared and analyzed in the final step. 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2000"/>
            <a:lum bright="23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971800"/>
            <a:ext cx="82296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ICT Master Plan – Smart Thailand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ICT2020 - Smart Thailand 2020</a:t>
            </a:r>
            <a:endParaRPr lang="th-TH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447800"/>
            <a:ext cx="315221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ข้อความ 6"/>
          <p:cNvSpPr>
            <a:spLocks noGrp="1"/>
          </p:cNvSpPr>
          <p:nvPr>
            <p:ph type="body" sz="quarter" idx="3"/>
          </p:nvPr>
        </p:nvSpPr>
        <p:spPr>
          <a:xfrm>
            <a:off x="4283968" y="1484784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Goals</a:t>
            </a: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4"/>
          </p:nvPr>
        </p:nvSpPr>
        <p:spPr>
          <a:xfrm>
            <a:off x="3779913" y="2174875"/>
            <a:ext cx="49068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universal broadband access.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75 percent of the population will have information literacy.  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ICT professionals will account for at least 3 percent of the workforce.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ICT contribution to GDP at least 18%.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NRI Ranking remains in top 25%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Increased Internet-based Employment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Higher awareness of the role of ICT for environmental sustainability</a:t>
            </a:r>
          </a:p>
          <a:p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6715-D2C9-4BDC-8BAD-C472D7E815E8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725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6715-D2C9-4BDC-8BAD-C472D7E815E8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Use of the Internet in Thailand and ASEAN </a:t>
            </a:r>
            <a:r>
              <a:rPr lang="th-TH" sz="2400" b="1" dirty="0" smtClean="0">
                <a:solidFill>
                  <a:srgbClr val="0070C0"/>
                </a:solidFill>
              </a:rPr>
              <a:t>+ </a:t>
            </a:r>
            <a:r>
              <a:rPr lang="en-US" sz="2400" b="1" dirty="0" smtClean="0">
                <a:solidFill>
                  <a:srgbClr val="0070C0"/>
                </a:solidFill>
              </a:rPr>
              <a:t>6  </a:t>
            </a:r>
            <a:r>
              <a:rPr lang="en-US" sz="2800" b="1" dirty="0" smtClean="0">
                <a:solidFill>
                  <a:srgbClr val="0070C0"/>
                </a:solidFill>
              </a:rPr>
              <a:t>Countries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 in 2010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228600" y="62484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ea typeface="Times New Roman" pitchFamily="18" charset="0"/>
              </a:rPr>
              <a:t> </a:t>
            </a:r>
            <a:r>
              <a:rPr lang="en-US" sz="1200">
                <a:ea typeface="Times New Roman" pitchFamily="18" charset="0"/>
              </a:rPr>
              <a:t>Source: 1. International Telecommunication Union (ITU), Key 2000-2011 country data (</a:t>
            </a:r>
            <a:r>
              <a:rPr lang="en-US" sz="1200">
                <a:ea typeface="Times New Roman" pitchFamily="18" charset="0"/>
                <a:hlinkClick r:id="rId2"/>
              </a:rPr>
              <a:t>http://www.itu.int/ITU-D/ict/statistics/</a:t>
            </a:r>
            <a:r>
              <a:rPr lang="en-US" sz="1200">
                <a:ea typeface="Times New Roman" pitchFamily="18" charset="0"/>
              </a:rPr>
              <a:t>)</a:t>
            </a:r>
          </a:p>
          <a:p>
            <a:pPr algn="just"/>
            <a:r>
              <a:rPr lang="en-US" sz="1200">
                <a:ea typeface="Times New Roman" pitchFamily="18" charset="0"/>
              </a:rPr>
              <a:t>               2. National Statistical Office of Thailand (for Thailand data)</a:t>
            </a:r>
            <a:endParaRPr lang="en-US" sz="4000">
              <a:ea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82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7620000" y="34290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7010400" y="51816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5943600" y="4267200"/>
            <a:ext cx="3048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0" y="12954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23000" contrast="-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8800" dirty="0" smtClean="0"/>
              <a:t>Thank You</a:t>
            </a:r>
            <a:endParaRPr lang="th-TH" sz="8800" dirty="0"/>
          </a:p>
        </p:txBody>
      </p:sp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b="1" dirty="0" smtClean="0"/>
              <a:t>ASEAN  Statistics (2012)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z="2800" b="1" dirty="0" smtClean="0"/>
              <a:t>ASEAN  Statistics (2012)</a:t>
            </a:r>
            <a:endParaRPr lang="en-US" sz="28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797"/>
          <a:ext cx="8534400" cy="588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1422400"/>
                <a:gridCol w="1422400"/>
                <a:gridCol w="1422400"/>
                <a:gridCol w="1422400"/>
                <a:gridCol w="1422400"/>
              </a:tblGrid>
              <a:tr h="88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ASEAN Countries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Population (2012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  <a:cs typeface="Arial"/>
                        </a:rPr>
                        <a:t>Est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Internet users (30/6/2012)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Internet Penetration (</a:t>
                      </a:r>
                      <a:r>
                        <a:rPr lang="th-TH" sz="1200" b="1">
                          <a:latin typeface="Times New Roman"/>
                          <a:ea typeface="Times New Roman"/>
                          <a:cs typeface="Cordia New"/>
                        </a:rPr>
                        <a:t>%</a:t>
                      </a:r>
                      <a:r>
                        <a:rPr lang="en-US" sz="1400" b="1">
                          <a:latin typeface="Times New Roman"/>
                          <a:ea typeface="Times New Roman"/>
                          <a:cs typeface="Cordia New"/>
                        </a:rPr>
                        <a:t>)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Arial"/>
                        </a:rPr>
                        <a:t>FB Users (31/12/2012)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FB Penetration (</a:t>
                      </a:r>
                      <a:r>
                        <a:rPr lang="th-TH" sz="1200" b="1" dirty="0">
                          <a:latin typeface="Times New Roman"/>
                          <a:ea typeface="Times New Roman"/>
                          <a:cs typeface="Cordia New"/>
                        </a:rPr>
                        <a:t>%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887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Angsana New"/>
                        </a:rPr>
                        <a:t>Brunei Darussalam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408,786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318,900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78.0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254,760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62.3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Cambodia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14,952,665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662,840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742,220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5.0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248,645,008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55,000,000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51,096,860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20.6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Laos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6,586,266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592,764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255,880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Malaysia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29,179,952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17,723,000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60.7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13,589,520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46.6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Myanmar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54,584,650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534,930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Philippines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103,775,002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33,600,000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32.4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29,890,900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28.8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Singapore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5,353,494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4,015,121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75.0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2,915,640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54.5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Thailand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67,091,089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20,100,000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17,721,480</a:t>
                      </a:r>
                      <a:endParaRPr lang="en-US" sz="200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  <a:tr h="456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Vietnam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91,519,289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31,034,900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33.9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10,669,880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2000" dirty="0">
                        <a:latin typeface="Times New Roman"/>
                        <a:ea typeface="Times New Roman"/>
                        <a:cs typeface="AngsanaUPC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257" name="Rectangle 1"/>
          <p:cNvSpPr>
            <a:spLocks noChangeArrowheads="1"/>
          </p:cNvSpPr>
          <p:nvPr/>
        </p:nvSpPr>
        <p:spPr bwMode="auto">
          <a:xfrm>
            <a:off x="1404938" y="6600597"/>
            <a:ext cx="6334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900" dirty="0">
                <a:ea typeface="Times New Roman" pitchFamily="18" charset="0"/>
              </a:rPr>
              <a:t> Source: National Statistical Office (2012). The 2012 Information and Communication Technology Survey in Household.  </a:t>
            </a:r>
            <a:endParaRPr lang="en-US" dirty="0">
              <a:ea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486400" y="1905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5-Point Star 5"/>
          <p:cNvSpPr/>
          <p:nvPr/>
        </p:nvSpPr>
        <p:spPr>
          <a:xfrm>
            <a:off x="5562600" y="5334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5562600" y="40386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8305800" y="1905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5-Point Star 8"/>
          <p:cNvSpPr/>
          <p:nvPr/>
        </p:nvSpPr>
        <p:spPr>
          <a:xfrm>
            <a:off x="8458200" y="5334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5-Point Star 9"/>
          <p:cNvSpPr/>
          <p:nvPr/>
        </p:nvSpPr>
        <p:spPr>
          <a:xfrm>
            <a:off x="8382000" y="40386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Number of computer users by age group</a:t>
            </a:r>
            <a:endParaRPr lang="en-US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066800"/>
          <a:ext cx="8991600" cy="536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47244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8458200" y="54102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5-Point Star 7"/>
          <p:cNvSpPr/>
          <p:nvPr/>
        </p:nvSpPr>
        <p:spPr>
          <a:xfrm>
            <a:off x="7620000" y="59436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rc_mi" descr="http://news.hatyaiok.com/wp-content/uploads/2012/09/t20120919141248_19956.jpg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>
            <a:off x="228600" y="228600"/>
            <a:ext cx="480060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irc_mi" descr="http://www.stks.or.th/blog/wp-content/uploads/2009/02/img_000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419600" y="3581400"/>
            <a:ext cx="44577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Number of computer users by location of using group</a:t>
            </a:r>
            <a:endParaRPr 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533400"/>
          <a:ext cx="8458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534400" y="57912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5-Point Star 5"/>
          <p:cNvSpPr/>
          <p:nvPr/>
        </p:nvSpPr>
        <p:spPr>
          <a:xfrm>
            <a:off x="8534400" y="49530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6858000" y="54864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Percentage of computer users by activity computer using</a:t>
            </a:r>
            <a:br>
              <a:rPr lang="en-US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en-US" sz="18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943600" y="6487180"/>
            <a:ext cx="2997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Asst.Prof.Porntip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Yenjabok,Ph.D</a:t>
            </a:r>
            <a:endParaRPr lang="en-US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600200" y="4876800"/>
            <a:ext cx="304800" cy="1524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839</Words>
  <Application>Microsoft Office PowerPoint</Application>
  <PresentationFormat>On-screen Show (4:3)</PresentationFormat>
  <Paragraphs>212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Effect of Cross-Cultural Communication on Socio-Cultural Transformations in ASEAN Information Society </vt:lpstr>
      <vt:lpstr>Use of the Internet in Thailand and ASEAN + 6  Countries  in 2010</vt:lpstr>
      <vt:lpstr>ASEAN  Statistics (2012)</vt:lpstr>
      <vt:lpstr>ASEAN  Statistics (2012)</vt:lpstr>
      <vt:lpstr>Number of computer users by age group</vt:lpstr>
      <vt:lpstr>Slide 7</vt:lpstr>
      <vt:lpstr>Number of computer users by location of using group</vt:lpstr>
      <vt:lpstr>Percentage of computer users by activity computer using </vt:lpstr>
      <vt:lpstr>Slide 10</vt:lpstr>
      <vt:lpstr>Slide 11</vt:lpstr>
      <vt:lpstr>Slide 12</vt:lpstr>
      <vt:lpstr> Number of Internet users by time to access Internet  </vt:lpstr>
      <vt:lpstr>Objectives of the research</vt:lpstr>
      <vt:lpstr>Framework of the research</vt:lpstr>
      <vt:lpstr>Research Method </vt:lpstr>
      <vt:lpstr>Result of the research </vt:lpstr>
      <vt:lpstr>Comparison of ICT usage ranking between students and population aged 25 years and over</vt:lpstr>
      <vt:lpstr>Conclusion </vt:lpstr>
      <vt:lpstr>Conclusion </vt:lpstr>
      <vt:lpstr>Conclusion </vt:lpstr>
      <vt:lpstr>Conclusion </vt:lpstr>
      <vt:lpstr>Conclusion </vt:lpstr>
      <vt:lpstr>Slide 24</vt:lpstr>
      <vt:lpstr>Slide 25</vt:lpstr>
      <vt:lpstr>On-going process</vt:lpstr>
      <vt:lpstr>Slide 27</vt:lpstr>
      <vt:lpstr>ICT2020 - Smart Thailand 2020</vt:lpstr>
      <vt:lpstr>Slide 29</vt:lpstr>
      <vt:lpstr>Thank You</vt:lpstr>
    </vt:vector>
  </TitlesOfParts>
  <Company>TeAm DiGiT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Cross-Cultural Communication on Socio-Cultural Transformations in ASEAN Information Society</dc:title>
  <dc:creator>User</dc:creator>
  <cp:lastModifiedBy>Windows User</cp:lastModifiedBy>
  <cp:revision>81</cp:revision>
  <dcterms:created xsi:type="dcterms:W3CDTF">2013-08-28T13:11:54Z</dcterms:created>
  <dcterms:modified xsi:type="dcterms:W3CDTF">2013-09-10T20:15:16Z</dcterms:modified>
</cp:coreProperties>
</file>